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60" r:id="rId2"/>
    <p:sldId id="267" r:id="rId3"/>
    <p:sldId id="266" r:id="rId4"/>
    <p:sldId id="264" r:id="rId5"/>
    <p:sldId id="262" r:id="rId6"/>
    <p:sldId id="268" r:id="rId7"/>
    <p:sldId id="257" r:id="rId8"/>
    <p:sldId id="272" r:id="rId9"/>
    <p:sldId id="274" r:id="rId10"/>
    <p:sldId id="271" r:id="rId11"/>
    <p:sldId id="269" r:id="rId12"/>
    <p:sldId id="256" r:id="rId13"/>
    <p:sldId id="259" r:id="rId14"/>
    <p:sldId id="258" r:id="rId15"/>
    <p:sldId id="265" r:id="rId16"/>
    <p:sldId id="263" r:id="rId17"/>
    <p:sldId id="275" r:id="rId18"/>
  </p:sldIdLst>
  <p:sldSz cx="7559675" cy="10439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066"/>
    <a:srgbClr val="406C91"/>
    <a:srgbClr val="7FAB6A"/>
    <a:srgbClr val="E69F00"/>
    <a:srgbClr val="A1C5B9"/>
    <a:srgbClr val="E6D9C5"/>
    <a:srgbClr val="FF0000"/>
    <a:srgbClr val="0000FF"/>
    <a:srgbClr val="A5649E"/>
    <a:srgbClr val="5A9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024" autoAdjust="0"/>
  </p:normalViewPr>
  <p:slideViewPr>
    <p:cSldViewPr snapToGrid="0">
      <p:cViewPr>
        <p:scale>
          <a:sx n="33" d="100"/>
          <a:sy n="33" d="100"/>
        </p:scale>
        <p:origin x="2388" y="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E77F6-23F5-417D-9CAC-5D2013F72085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1143000"/>
            <a:ext cx="2235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5F8A4-D14B-4539-92CC-EA9C157D2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97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 </a:t>
            </a:r>
            <a:r>
              <a:rPr lang="en-US" dirty="0">
                <a:sym typeface="Wingdings" panose="05000000000000000000" pitchFamily="2" charset="2"/>
              </a:rPr>
              <a:t> convince reader that I have eliminated most sources of error</a:t>
            </a:r>
          </a:p>
          <a:p>
            <a:r>
              <a:rPr lang="en-US" dirty="0">
                <a:sym typeface="Wingdings" panose="05000000000000000000" pitchFamily="2" charset="2"/>
              </a:rPr>
              <a:t>Include sample sizes</a:t>
            </a:r>
          </a:p>
          <a:p>
            <a:r>
              <a:rPr lang="en-US" dirty="0">
                <a:sym typeface="Wingdings" panose="05000000000000000000" pitchFamily="2" charset="2"/>
              </a:rPr>
              <a:t>Simplify filter descriptions (2-3 words)</a:t>
            </a:r>
          </a:p>
          <a:p>
            <a:r>
              <a:rPr lang="en-US" dirty="0">
                <a:sym typeface="Wingdings" panose="05000000000000000000" pitchFamily="2" charset="2"/>
              </a:rPr>
              <a:t>BC records frequently/rarely</a:t>
            </a:r>
          </a:p>
          <a:p>
            <a:r>
              <a:rPr lang="en-US" dirty="0">
                <a:sym typeface="Wingdings" panose="05000000000000000000" pitchFamily="2" charset="2"/>
              </a:rPr>
              <a:t>Stratification of culture reason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6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</a:t>
            </a:r>
          </a:p>
          <a:p>
            <a:r>
              <a:rPr lang="en-US" dirty="0"/>
              <a:t>Check </a:t>
            </a:r>
            <a:r>
              <a:rPr lang="en-US" dirty="0" err="1"/>
              <a:t>paraburkholderia</a:t>
            </a:r>
            <a:endParaRPr lang="en-US" dirty="0"/>
          </a:p>
          <a:p>
            <a:r>
              <a:rPr lang="en-US" dirty="0"/>
              <a:t>Check bias of each column with cohorts</a:t>
            </a:r>
          </a:p>
          <a:p>
            <a:r>
              <a:rPr lang="en-US" dirty="0" err="1"/>
              <a:t>Substratify</a:t>
            </a:r>
            <a:r>
              <a:rPr lang="en-US" dirty="0"/>
              <a:t> species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95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3 GROUPED</a:t>
            </a:r>
          </a:p>
          <a:p>
            <a:r>
              <a:rPr lang="en-US" dirty="0"/>
              <a:t>Median smoothing</a:t>
            </a:r>
          </a:p>
          <a:p>
            <a:r>
              <a:rPr lang="en-US" dirty="0"/>
              <a:t>Multiplot this (2x2)</a:t>
            </a:r>
          </a:p>
          <a:p>
            <a:r>
              <a:rPr lang="en-US" dirty="0"/>
              <a:t>We have </a:t>
            </a:r>
            <a:r>
              <a:rPr lang="en-US" dirty="0" err="1"/>
              <a:t>helios</a:t>
            </a:r>
            <a:r>
              <a:rPr lang="en-US" dirty="0"/>
              <a:t> skin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41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  <a:p>
            <a:r>
              <a:rPr lang="en-US" dirty="0"/>
              <a:t>Check blood transfusion literature </a:t>
            </a:r>
          </a:p>
          <a:p>
            <a:r>
              <a:rPr lang="en-US" dirty="0"/>
              <a:t>Max. number of cells for contaminants vs. </a:t>
            </a:r>
            <a:r>
              <a:rPr lang="en-US" dirty="0" err="1"/>
              <a:t>nc</a:t>
            </a:r>
            <a:endParaRPr lang="en-US" dirty="0"/>
          </a:p>
          <a:p>
            <a:r>
              <a:rPr lang="en-US" dirty="0"/>
              <a:t>Compare ranks of BC records with our ranks</a:t>
            </a:r>
          </a:p>
          <a:p>
            <a:r>
              <a:rPr lang="en-US" dirty="0"/>
              <a:t>Add average relative abundance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84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38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63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3 GROUPED</a:t>
            </a:r>
          </a:p>
          <a:p>
            <a:r>
              <a:rPr lang="en-US" dirty="0"/>
              <a:t>Median smoothing</a:t>
            </a:r>
          </a:p>
          <a:p>
            <a:r>
              <a:rPr lang="en-US" dirty="0"/>
              <a:t>Multiplot this (2x2)</a:t>
            </a:r>
          </a:p>
          <a:p>
            <a:r>
              <a:rPr lang="en-US" dirty="0"/>
              <a:t>We have </a:t>
            </a:r>
            <a:r>
              <a:rPr lang="en-US" dirty="0" err="1"/>
              <a:t>helios</a:t>
            </a:r>
            <a:r>
              <a:rPr lang="en-US" dirty="0"/>
              <a:t> skin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45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92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</a:t>
            </a:r>
          </a:p>
          <a:p>
            <a:r>
              <a:rPr lang="en-US" dirty="0"/>
              <a:t>Check </a:t>
            </a:r>
            <a:r>
              <a:rPr lang="en-US" dirty="0" err="1"/>
              <a:t>paraburkholderia</a:t>
            </a:r>
            <a:endParaRPr lang="en-US" dirty="0"/>
          </a:p>
          <a:p>
            <a:r>
              <a:rPr lang="en-US" dirty="0"/>
              <a:t>Check bias of each column with cohorts</a:t>
            </a:r>
          </a:p>
          <a:p>
            <a:r>
              <a:rPr lang="en-US" dirty="0" err="1"/>
              <a:t>Substratify</a:t>
            </a:r>
            <a:r>
              <a:rPr lang="en-US" dirty="0"/>
              <a:t> species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46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52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80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1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</a:t>
            </a:r>
          </a:p>
          <a:p>
            <a:r>
              <a:rPr lang="en-US" dirty="0"/>
              <a:t>Check </a:t>
            </a:r>
            <a:r>
              <a:rPr lang="en-US" dirty="0" err="1"/>
              <a:t>paraburkholderia</a:t>
            </a:r>
            <a:endParaRPr lang="en-US" dirty="0"/>
          </a:p>
          <a:p>
            <a:r>
              <a:rPr lang="en-US" dirty="0"/>
              <a:t>Check bias of each column with cohorts</a:t>
            </a:r>
          </a:p>
          <a:p>
            <a:r>
              <a:rPr lang="en-US" dirty="0" err="1"/>
              <a:t>Substratify</a:t>
            </a:r>
            <a:r>
              <a:rPr lang="en-US" dirty="0"/>
              <a:t> species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84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08486"/>
            <a:ext cx="6425724" cy="3634458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483102"/>
            <a:ext cx="5669756" cy="2520438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06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5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55801"/>
            <a:ext cx="1630055" cy="88469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55801"/>
            <a:ext cx="4795669" cy="88469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8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93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02603"/>
            <a:ext cx="6520220" cy="4342500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6986185"/>
            <a:ext cx="6520220" cy="228361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8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779007"/>
            <a:ext cx="3212862" cy="66237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779007"/>
            <a:ext cx="3212862" cy="66237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4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55804"/>
            <a:ext cx="6520220" cy="2017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559104"/>
            <a:ext cx="3198096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813281"/>
            <a:ext cx="3198096" cy="5608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559104"/>
            <a:ext cx="3213847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813281"/>
            <a:ext cx="3213847" cy="5608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2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32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03083"/>
            <a:ext cx="3827085" cy="7418740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4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03083"/>
            <a:ext cx="3827085" cy="7418740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1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55804"/>
            <a:ext cx="6520220" cy="2017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779007"/>
            <a:ext cx="6520220" cy="662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5247B-BC77-4AF1-A662-B8819E43428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675780"/>
            <a:ext cx="2551390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31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4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5.pn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5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0C9AA494-71CF-4F22-83F9-5D15125D00FF}"/>
              </a:ext>
            </a:extLst>
          </p:cNvPr>
          <p:cNvSpPr/>
          <p:nvPr/>
        </p:nvSpPr>
        <p:spPr>
          <a:xfrm>
            <a:off x="-58895" y="343025"/>
            <a:ext cx="7608046" cy="8755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2335B14-E380-D8C2-7A69-641304F2B2BD}"/>
              </a:ext>
            </a:extLst>
          </p:cNvPr>
          <p:cNvSpPr/>
          <p:nvPr/>
        </p:nvSpPr>
        <p:spPr>
          <a:xfrm>
            <a:off x="275333" y="2996343"/>
            <a:ext cx="2324603" cy="5964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37BC6D5-2F0B-485D-885D-C53736595703}"/>
              </a:ext>
            </a:extLst>
          </p:cNvPr>
          <p:cNvSpPr txBox="1"/>
          <p:nvPr/>
        </p:nvSpPr>
        <p:spPr>
          <a:xfrm>
            <a:off x="2320923" y="3038789"/>
            <a:ext cx="2856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After decontamination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A151A5-76A4-44B5-8D13-BA61FF5A13BE}"/>
              </a:ext>
            </a:extLst>
          </p:cNvPr>
          <p:cNvSpPr txBox="1"/>
          <p:nvPr/>
        </p:nvSpPr>
        <p:spPr>
          <a:xfrm>
            <a:off x="217601" y="3023426"/>
            <a:ext cx="2510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Before decontamination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B54262C-6907-4FCC-A0C9-5B1CBBDD6EAC}"/>
              </a:ext>
            </a:extLst>
          </p:cNvPr>
          <p:cNvSpPr txBox="1"/>
          <p:nvPr/>
        </p:nvSpPr>
        <p:spPr>
          <a:xfrm>
            <a:off x="-104464" y="3476030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D20BEE5-CFB9-45DD-A13E-85D953286994}"/>
              </a:ext>
            </a:extLst>
          </p:cNvPr>
          <p:cNvSpPr txBox="1"/>
          <p:nvPr/>
        </p:nvSpPr>
        <p:spPr>
          <a:xfrm>
            <a:off x="-63611" y="5211862"/>
            <a:ext cx="350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2AE7B75-92C7-4DE3-B2BC-0A31DAAD0910}"/>
              </a:ext>
            </a:extLst>
          </p:cNvPr>
          <p:cNvSpPr txBox="1"/>
          <p:nvPr/>
        </p:nvSpPr>
        <p:spPr>
          <a:xfrm>
            <a:off x="-110559" y="7100542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FC8A39D-293E-441A-850A-E615EB8D7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458" y="3871383"/>
            <a:ext cx="1362121" cy="724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6E161-2772-4DDD-BDEC-2D6BC1282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900" y="5547074"/>
            <a:ext cx="2354287" cy="1131362"/>
          </a:xfrm>
          <a:prstGeom prst="rect">
            <a:avLst/>
          </a:prstGeom>
        </p:spPr>
      </p:pic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6F07750A-8685-4E2A-8261-9D60945444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009" y="3421599"/>
            <a:ext cx="1866913" cy="1866913"/>
          </a:xfrm>
          <a:prstGeom prst="rect">
            <a:avLst/>
          </a:prstGeom>
        </p:spPr>
      </p:pic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D7224249-624C-4C37-B0A7-E1FE2AABC8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72" y="3395127"/>
            <a:ext cx="1866913" cy="1866913"/>
          </a:xfrm>
          <a:prstGeom prst="rect">
            <a:avLst/>
          </a:prstGeom>
        </p:spPr>
      </p:pic>
      <p:pic>
        <p:nvPicPr>
          <p:cNvPr id="13" name="Picture 12" descr="Chart, pie chart&#10;&#10;Description automatically generated">
            <a:extLst>
              <a:ext uri="{FF2B5EF4-FFF2-40B4-BE49-F238E27FC236}">
                <a16:creationId xmlns:a16="http://schemas.microsoft.com/office/drawing/2014/main" id="{0C703831-8DFA-430C-94D0-80CFE6CA07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13" y="5187003"/>
            <a:ext cx="1866915" cy="1866915"/>
          </a:xfrm>
          <a:prstGeom prst="rect">
            <a:avLst/>
          </a:prstGeom>
        </p:spPr>
      </p:pic>
      <p:pic>
        <p:nvPicPr>
          <p:cNvPr id="16" name="Picture 15" descr="Chart, pie chart&#10;&#10;Description automatically generated">
            <a:extLst>
              <a:ext uri="{FF2B5EF4-FFF2-40B4-BE49-F238E27FC236}">
                <a16:creationId xmlns:a16="http://schemas.microsoft.com/office/drawing/2014/main" id="{4DAE9424-411B-4507-A24B-9F97233929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655" y="5233363"/>
            <a:ext cx="1866913" cy="1866913"/>
          </a:xfrm>
          <a:prstGeom prst="rect">
            <a:avLst/>
          </a:prstGeom>
        </p:spPr>
      </p:pic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F03E7B41-7464-0D15-CCDD-E63FEA40B5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58" y="7045149"/>
            <a:ext cx="1865042" cy="1865042"/>
          </a:xfrm>
          <a:prstGeom prst="rect">
            <a:avLst/>
          </a:prstGeom>
        </p:spPr>
      </p:pic>
      <p:pic>
        <p:nvPicPr>
          <p:cNvPr id="19" name="Picture 18" descr="Chart, pie chart&#10;&#10;Description automatically generated">
            <a:extLst>
              <a:ext uri="{FF2B5EF4-FFF2-40B4-BE49-F238E27FC236}">
                <a16:creationId xmlns:a16="http://schemas.microsoft.com/office/drawing/2014/main" id="{55880535-5712-E164-BFBF-08E4F08EB4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39" y="7016040"/>
            <a:ext cx="1866915" cy="1866915"/>
          </a:xfrm>
          <a:prstGeom prst="rect">
            <a:avLst/>
          </a:prstGeom>
        </p:spPr>
      </p:pic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70147EA5-DE55-2816-3385-7A8B97C8110F}"/>
              </a:ext>
            </a:extLst>
          </p:cNvPr>
          <p:cNvSpPr/>
          <p:nvPr/>
        </p:nvSpPr>
        <p:spPr>
          <a:xfrm>
            <a:off x="399451" y="2177727"/>
            <a:ext cx="5830722" cy="5199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6699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98841F-6CFA-A2E8-0852-DFF63C2E8AD5}"/>
              </a:ext>
            </a:extLst>
          </p:cNvPr>
          <p:cNvSpPr txBox="1"/>
          <p:nvPr/>
        </p:nvSpPr>
        <p:spPr>
          <a:xfrm>
            <a:off x="399450" y="2228640"/>
            <a:ext cx="7927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871 species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C13AB0B-4D76-796B-A353-713E173EAD59}"/>
              </a:ext>
            </a:extLst>
          </p:cNvPr>
          <p:cNvSpPr txBox="1"/>
          <p:nvPr/>
        </p:nvSpPr>
        <p:spPr>
          <a:xfrm>
            <a:off x="858282" y="2190632"/>
            <a:ext cx="1164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Prevalence filter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FB4E59-BD40-780E-4E6A-5CE15E458BC8}"/>
              </a:ext>
            </a:extLst>
          </p:cNvPr>
          <p:cNvSpPr txBox="1"/>
          <p:nvPr/>
        </p:nvSpPr>
        <p:spPr>
          <a:xfrm>
            <a:off x="1704962" y="2228640"/>
            <a:ext cx="7020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710 species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680D969-5B43-FF4D-545F-339094383CD1}"/>
              </a:ext>
            </a:extLst>
          </p:cNvPr>
          <p:cNvSpPr txBox="1"/>
          <p:nvPr/>
        </p:nvSpPr>
        <p:spPr>
          <a:xfrm>
            <a:off x="2932213" y="2222897"/>
            <a:ext cx="8929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535 species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0AC9E8-F3E8-3995-1467-BE64C7070CAA}"/>
              </a:ext>
            </a:extLst>
          </p:cNvPr>
          <p:cNvSpPr txBox="1"/>
          <p:nvPr/>
        </p:nvSpPr>
        <p:spPr>
          <a:xfrm>
            <a:off x="4184858" y="2227273"/>
            <a:ext cx="892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190 species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932209-18C7-7E98-763B-56AD3458429C}"/>
              </a:ext>
            </a:extLst>
          </p:cNvPr>
          <p:cNvSpPr txBox="1"/>
          <p:nvPr/>
        </p:nvSpPr>
        <p:spPr>
          <a:xfrm>
            <a:off x="2968934" y="1341356"/>
            <a:ext cx="1137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9706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8841 species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513767-CFE4-65E6-B888-76BC1ABD88B5}"/>
              </a:ext>
            </a:extLst>
          </p:cNvPr>
          <p:cNvSpPr txBox="1"/>
          <p:nvPr/>
        </p:nvSpPr>
        <p:spPr>
          <a:xfrm>
            <a:off x="358142" y="560395"/>
            <a:ext cx="9959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Healthy blood metagenomes</a:t>
            </a:r>
          </a:p>
          <a:p>
            <a:pPr algn="ctr"/>
            <a:r>
              <a:rPr lang="en-US" sz="1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= 9706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5C54DF2-46A9-5DE7-F13B-FFE8C0C48C52}"/>
              </a:ext>
            </a:extLst>
          </p:cNvPr>
          <p:cNvSpPr txBox="1"/>
          <p:nvPr/>
        </p:nvSpPr>
        <p:spPr>
          <a:xfrm>
            <a:off x="6302597" y="2193626"/>
            <a:ext cx="1246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Downstream analyses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BD126ED-1CC0-B789-E45C-879827CCC886}"/>
              </a:ext>
            </a:extLst>
          </p:cNvPr>
          <p:cNvSpPr txBox="1"/>
          <p:nvPr/>
        </p:nvSpPr>
        <p:spPr>
          <a:xfrm>
            <a:off x="-110559" y="316463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FC9D2A4-5A39-6AF7-9E96-7E4CD933745D}"/>
              </a:ext>
            </a:extLst>
          </p:cNvPr>
          <p:cNvSpPr txBox="1"/>
          <p:nvPr/>
        </p:nvSpPr>
        <p:spPr>
          <a:xfrm>
            <a:off x="1437781" y="443620"/>
            <a:ext cx="1746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Remove GRCh38-mapped reads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36022EA-DE1A-5C7B-6148-09B2C54E9FB4}"/>
              </a:ext>
            </a:extLst>
          </p:cNvPr>
          <p:cNvSpPr txBox="1"/>
          <p:nvPr/>
        </p:nvSpPr>
        <p:spPr>
          <a:xfrm>
            <a:off x="4603108" y="1167744"/>
            <a:ext cx="1017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Kraken2 classification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34C702E-C721-9676-A4A4-7F365DA17E95}"/>
              </a:ext>
            </a:extLst>
          </p:cNvPr>
          <p:cNvSpPr txBox="1"/>
          <p:nvPr/>
        </p:nvSpPr>
        <p:spPr>
          <a:xfrm>
            <a:off x="1442143" y="1167744"/>
            <a:ext cx="1514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Remove samples with &lt;100 microbial reads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FE67F85-B5D1-3E1A-9CF5-5B91AFFC51F9}"/>
              </a:ext>
            </a:extLst>
          </p:cNvPr>
          <p:cNvSpPr txBox="1"/>
          <p:nvPr/>
        </p:nvSpPr>
        <p:spPr>
          <a:xfrm>
            <a:off x="622446" y="1802039"/>
            <a:ext cx="18634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Presence/absence filter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AFA0D1B-E008-BAD0-2718-F5A4F2D01980}"/>
              </a:ext>
            </a:extLst>
          </p:cNvPr>
          <p:cNvSpPr txBox="1"/>
          <p:nvPr/>
        </p:nvSpPr>
        <p:spPr>
          <a:xfrm>
            <a:off x="1981139" y="2182938"/>
            <a:ext cx="1495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filter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73E0ADD-0B4B-6339-4B9A-C1B593F9EF4D}"/>
              </a:ext>
            </a:extLst>
          </p:cNvPr>
          <p:cNvSpPr txBox="1"/>
          <p:nvPr/>
        </p:nvSpPr>
        <p:spPr>
          <a:xfrm>
            <a:off x="3255927" y="2203538"/>
            <a:ext cx="1495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Batch filter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96396A-4289-1EEC-8AFC-013FA6C44A3B}"/>
              </a:ext>
            </a:extLst>
          </p:cNvPr>
          <p:cNvSpPr txBox="1"/>
          <p:nvPr/>
        </p:nvSpPr>
        <p:spPr>
          <a:xfrm>
            <a:off x="2003783" y="2667958"/>
            <a:ext cx="1495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Decontamination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700B7CB-C7E1-0D98-949A-5F3CB23EB5BE}"/>
              </a:ext>
            </a:extLst>
          </p:cNvPr>
          <p:cNvCxnSpPr>
            <a:cxnSpLocks/>
            <a:stCxn id="78" idx="3"/>
            <a:endCxn id="72" idx="1"/>
          </p:cNvCxnSpPr>
          <p:nvPr/>
        </p:nvCxnSpPr>
        <p:spPr>
          <a:xfrm>
            <a:off x="1354088" y="837394"/>
            <a:ext cx="1911195" cy="445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E204FBF-447C-4884-F40B-A89B81BBE2EF}"/>
              </a:ext>
            </a:extLst>
          </p:cNvPr>
          <p:cNvSpPr txBox="1"/>
          <p:nvPr/>
        </p:nvSpPr>
        <p:spPr>
          <a:xfrm>
            <a:off x="4695055" y="2203537"/>
            <a:ext cx="1171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Read count filter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830DE39-B973-63BA-9AF2-099ED0CEA243}"/>
              </a:ext>
            </a:extLst>
          </p:cNvPr>
          <p:cNvCxnSpPr>
            <a:cxnSpLocks/>
            <a:stCxn id="77" idx="1"/>
            <a:endCxn id="66" idx="3"/>
          </p:cNvCxnSpPr>
          <p:nvPr/>
        </p:nvCxnSpPr>
        <p:spPr>
          <a:xfrm flipH="1" flipV="1">
            <a:off x="1405332" y="1556445"/>
            <a:ext cx="1563602" cy="35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8EE1D1B-33BE-BE93-33D5-6153DD000A55}"/>
              </a:ext>
            </a:extLst>
          </p:cNvPr>
          <p:cNvSpPr txBox="1"/>
          <p:nvPr/>
        </p:nvSpPr>
        <p:spPr>
          <a:xfrm>
            <a:off x="5519691" y="2227273"/>
            <a:ext cx="790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124 species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754844D-298E-70D4-FB58-4C518F05DD49}"/>
              </a:ext>
            </a:extLst>
          </p:cNvPr>
          <p:cNvCxnSpPr>
            <a:cxnSpLocks/>
          </p:cNvCxnSpPr>
          <p:nvPr/>
        </p:nvCxnSpPr>
        <p:spPr>
          <a:xfrm>
            <a:off x="1065206" y="2444084"/>
            <a:ext cx="725669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63C9A12-813C-4698-1331-B4BAD3EE89DF}"/>
              </a:ext>
            </a:extLst>
          </p:cNvPr>
          <p:cNvCxnSpPr>
            <a:cxnSpLocks/>
          </p:cNvCxnSpPr>
          <p:nvPr/>
        </p:nvCxnSpPr>
        <p:spPr>
          <a:xfrm>
            <a:off x="6234752" y="2444083"/>
            <a:ext cx="153348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686E6DF-A3A1-7017-2CEC-753C0749C403}"/>
              </a:ext>
            </a:extLst>
          </p:cNvPr>
          <p:cNvSpPr txBox="1"/>
          <p:nvPr/>
        </p:nvSpPr>
        <p:spPr>
          <a:xfrm>
            <a:off x="4280633" y="343025"/>
            <a:ext cx="1495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Basic QC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2B67438-663C-8F3C-AC55-48618DE663E7}"/>
              </a:ext>
            </a:extLst>
          </p:cNvPr>
          <p:cNvCxnSpPr>
            <a:cxnSpLocks/>
          </p:cNvCxnSpPr>
          <p:nvPr/>
        </p:nvCxnSpPr>
        <p:spPr>
          <a:xfrm>
            <a:off x="804197" y="1767795"/>
            <a:ext cx="0" cy="40993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1E149E7-BC55-E4FE-9B82-1948915FBEFE}"/>
              </a:ext>
            </a:extLst>
          </p:cNvPr>
          <p:cNvSpPr/>
          <p:nvPr/>
        </p:nvSpPr>
        <p:spPr>
          <a:xfrm>
            <a:off x="2599101" y="2993073"/>
            <a:ext cx="2324603" cy="5964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5670EA-A7C2-00F7-D84E-E07B5B8AC548}"/>
              </a:ext>
            </a:extLst>
          </p:cNvPr>
          <p:cNvSpPr txBox="1"/>
          <p:nvPr/>
        </p:nvSpPr>
        <p:spPr>
          <a:xfrm>
            <a:off x="268116" y="1341001"/>
            <a:ext cx="1137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8828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8841 species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B429222-9CB1-7454-37BA-E057303FC9D4}"/>
              </a:ext>
            </a:extLst>
          </p:cNvPr>
          <p:cNvSpPr/>
          <p:nvPr/>
        </p:nvSpPr>
        <p:spPr>
          <a:xfrm>
            <a:off x="3265283" y="553843"/>
            <a:ext cx="3406281" cy="576018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27DE8CD-1483-3E78-816E-7869866F6AC3}"/>
              </a:ext>
            </a:extLst>
          </p:cNvPr>
          <p:cNvSpPr txBox="1"/>
          <p:nvPr/>
        </p:nvSpPr>
        <p:spPr>
          <a:xfrm>
            <a:off x="3355326" y="642531"/>
            <a:ext cx="1017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1. Base quality trimming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762AEC2-0113-554D-48C5-B38BB1DBCF7C}"/>
              </a:ext>
            </a:extLst>
          </p:cNvPr>
          <p:cNvSpPr txBox="1"/>
          <p:nvPr/>
        </p:nvSpPr>
        <p:spPr>
          <a:xfrm>
            <a:off x="4360465" y="637339"/>
            <a:ext cx="1108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2. Read quality filter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116A660-123A-45DF-846F-A9757BFFB1FA}"/>
              </a:ext>
            </a:extLst>
          </p:cNvPr>
          <p:cNvSpPr txBox="1"/>
          <p:nvPr/>
        </p:nvSpPr>
        <p:spPr>
          <a:xfrm>
            <a:off x="5432136" y="637339"/>
            <a:ext cx="1208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3. Low complexity read filter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0DA25E8-3514-D031-2B2C-F37A80B08DD8}"/>
              </a:ext>
            </a:extLst>
          </p:cNvPr>
          <p:cNvGrpSpPr/>
          <p:nvPr/>
        </p:nvGrpSpPr>
        <p:grpSpPr>
          <a:xfrm>
            <a:off x="4106150" y="1128273"/>
            <a:ext cx="1983500" cy="437993"/>
            <a:chOff x="4106150" y="1128273"/>
            <a:chExt cx="1983500" cy="437993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A32B391B-F4F2-BD46-8583-94515D4E51EB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4106150" y="1555615"/>
              <a:ext cx="1983500" cy="1185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0DCB3E-2A14-ED1C-3E89-AB5D287E3AEE}"/>
                </a:ext>
              </a:extLst>
            </p:cNvPr>
            <p:cNvCxnSpPr>
              <a:cxnSpLocks/>
            </p:cNvCxnSpPr>
            <p:nvPr/>
          </p:nvCxnSpPr>
          <p:spPr>
            <a:xfrm>
              <a:off x="6089650" y="1128273"/>
              <a:ext cx="0" cy="437993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CE82894-C840-4576-5088-93C2CA932054}"/>
              </a:ext>
            </a:extLst>
          </p:cNvPr>
          <p:cNvCxnSpPr>
            <a:cxnSpLocks/>
          </p:cNvCxnSpPr>
          <p:nvPr/>
        </p:nvCxnSpPr>
        <p:spPr>
          <a:xfrm>
            <a:off x="2365356" y="2444083"/>
            <a:ext cx="725669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0E1E4C3-7AD7-719A-AB3E-7D0A15545267}"/>
              </a:ext>
            </a:extLst>
          </p:cNvPr>
          <p:cNvCxnSpPr>
            <a:cxnSpLocks/>
          </p:cNvCxnSpPr>
          <p:nvPr/>
        </p:nvCxnSpPr>
        <p:spPr>
          <a:xfrm>
            <a:off x="3643647" y="2444317"/>
            <a:ext cx="725669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A0FE2501-F35F-710D-AEC7-1C8C866373D2}"/>
              </a:ext>
            </a:extLst>
          </p:cNvPr>
          <p:cNvCxnSpPr>
            <a:cxnSpLocks/>
          </p:cNvCxnSpPr>
          <p:nvPr/>
        </p:nvCxnSpPr>
        <p:spPr>
          <a:xfrm>
            <a:off x="4917937" y="2437911"/>
            <a:ext cx="725669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A68E089-7C54-F1D3-3876-BBEFC98A65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7731" y="7569625"/>
            <a:ext cx="1826224" cy="72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9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F8F4FC7-2EA5-BED7-E550-0B74A169A132}"/>
              </a:ext>
            </a:extLst>
          </p:cNvPr>
          <p:cNvSpPr/>
          <p:nvPr/>
        </p:nvSpPr>
        <p:spPr>
          <a:xfrm>
            <a:off x="653593" y="1955187"/>
            <a:ext cx="6906082" cy="6094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FD46F1B-9B73-7361-F11B-230E6F24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87" y="1955187"/>
            <a:ext cx="6094488" cy="60944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3A1D8F5-88AF-B6A6-0330-A3AA95418A8A}"/>
              </a:ext>
            </a:extLst>
          </p:cNvPr>
          <p:cNvSpPr/>
          <p:nvPr/>
        </p:nvSpPr>
        <p:spPr>
          <a:xfrm>
            <a:off x="1465187" y="3371939"/>
            <a:ext cx="262013" cy="2711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36B57-BF7F-2A29-F6DC-CFA742CD1512}"/>
              </a:ext>
            </a:extLst>
          </p:cNvPr>
          <p:cNvSpPr txBox="1"/>
          <p:nvPr/>
        </p:nvSpPr>
        <p:spPr>
          <a:xfrm>
            <a:off x="725223" y="4419600"/>
            <a:ext cx="11121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Prop. of microbes detected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66691-AC68-4F90-1A7F-C21DF04FFE0D}"/>
              </a:ext>
            </a:extLst>
          </p:cNvPr>
          <p:cNvSpPr txBox="1"/>
          <p:nvPr/>
        </p:nvSpPr>
        <p:spPr>
          <a:xfrm>
            <a:off x="862684" y="2875944"/>
            <a:ext cx="8372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Prop. of positive cultures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8E1E0-D597-5B7A-A0E6-E4BA7C7276F4}"/>
              </a:ext>
            </a:extLst>
          </p:cNvPr>
          <p:cNvSpPr txBox="1"/>
          <p:nvPr/>
        </p:nvSpPr>
        <p:spPr>
          <a:xfrm>
            <a:off x="725223" y="5935162"/>
            <a:ext cx="11121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Prop. of non-contaminant species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14117B-3363-945F-C6AF-86E110E83536}"/>
              </a:ext>
            </a:extLst>
          </p:cNvPr>
          <p:cNvSpPr txBox="1"/>
          <p:nvPr/>
        </p:nvSpPr>
        <p:spPr>
          <a:xfrm>
            <a:off x="653592" y="2373641"/>
            <a:ext cx="418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127888-FD3A-04C2-68DC-C42394785004}"/>
              </a:ext>
            </a:extLst>
          </p:cNvPr>
          <p:cNvSpPr txBox="1"/>
          <p:nvPr/>
        </p:nvSpPr>
        <p:spPr>
          <a:xfrm>
            <a:off x="653592" y="3925032"/>
            <a:ext cx="418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C6B0CE-2B23-37B4-93AC-89179FE71648}"/>
              </a:ext>
            </a:extLst>
          </p:cNvPr>
          <p:cNvSpPr txBox="1"/>
          <p:nvPr/>
        </p:nvSpPr>
        <p:spPr>
          <a:xfrm>
            <a:off x="655936" y="5457662"/>
            <a:ext cx="418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940885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D6786F-693E-4678-BD7B-73DB742A8D5A}"/>
              </a:ext>
            </a:extLst>
          </p:cNvPr>
          <p:cNvSpPr>
            <a:spLocks/>
          </p:cNvSpPr>
          <p:nvPr/>
        </p:nvSpPr>
        <p:spPr>
          <a:xfrm>
            <a:off x="7268" y="1"/>
            <a:ext cx="7552406" cy="7808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6BE7D3A-CEF5-4406-A4DA-E1172F2C4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037"/>
            <a:ext cx="7559675" cy="4176719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73369FF-B067-4185-9411-EEB4285FB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" y="4397393"/>
            <a:ext cx="3418965" cy="341896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4335521-252B-4F1F-9EDC-139F9B407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858" y="4389471"/>
            <a:ext cx="3988792" cy="34189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8E239C-2968-4132-9B99-3EDCBEB7F6BF}"/>
              </a:ext>
            </a:extLst>
          </p:cNvPr>
          <p:cNvSpPr txBox="1"/>
          <p:nvPr/>
        </p:nvSpPr>
        <p:spPr>
          <a:xfrm>
            <a:off x="7010599" y="1"/>
            <a:ext cx="55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1F16A3-ADC0-4954-A009-20CFD73BEA56}"/>
              </a:ext>
            </a:extLst>
          </p:cNvPr>
          <p:cNvSpPr txBox="1"/>
          <p:nvPr/>
        </p:nvSpPr>
        <p:spPr>
          <a:xfrm>
            <a:off x="3386079" y="4348907"/>
            <a:ext cx="55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E62DB2-A61B-49C5-B0A3-72A567313077}"/>
              </a:ext>
            </a:extLst>
          </p:cNvPr>
          <p:cNvSpPr txBox="1"/>
          <p:nvPr/>
        </p:nvSpPr>
        <p:spPr>
          <a:xfrm>
            <a:off x="7012954" y="4376275"/>
            <a:ext cx="55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42BED1-93E3-442B-AD18-8AE69854403F}"/>
              </a:ext>
            </a:extLst>
          </p:cNvPr>
          <p:cNvSpPr/>
          <p:nvPr/>
        </p:nvSpPr>
        <p:spPr>
          <a:xfrm>
            <a:off x="2768467" y="84786"/>
            <a:ext cx="3524648" cy="11699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F5814E-2B03-4A1A-B456-B5856D25F23A}"/>
              </a:ext>
            </a:extLst>
          </p:cNvPr>
          <p:cNvGrpSpPr/>
          <p:nvPr/>
        </p:nvGrpSpPr>
        <p:grpSpPr>
          <a:xfrm>
            <a:off x="2818822" y="65098"/>
            <a:ext cx="3453125" cy="1189642"/>
            <a:chOff x="2497089" y="7348"/>
            <a:chExt cx="3453125" cy="11896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34655AB-CCF7-4AE5-8DB7-1CF378D0E4BD}"/>
                    </a:ext>
                  </a:extLst>
                </p:cNvPr>
                <p:cNvSpPr txBox="1"/>
                <p:nvPr/>
              </p:nvSpPr>
              <p:spPr>
                <a:xfrm>
                  <a:off x="2497089" y="495566"/>
                  <a:ext cx="345312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𝑜𝑑𝑑𝑠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𝑃𝑟𝑒𝑠𝑒𝑛𝑐𝑒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))=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𝑐𝑜h𝑜𝑟𝑡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𝑣𝑎𝑟𝑖𝑎𝑏𝑙𝑒</m:t>
                          </m:r>
                        </m:sub>
                      </m:sSub>
                    </m:oMath>
                  </a14:m>
                  <a:r>
                    <a:rPr lang="en-US" sz="12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sz="12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 </a:t>
                  </a:r>
                  <a:r>
                    <a:rPr lang="el-GR" sz="1200" dirty="0"/>
                    <a:t>ε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34655AB-CCF7-4AE5-8DB7-1CF378D0E4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089" y="495566"/>
                  <a:ext cx="3453125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1587" t="-26667" r="-1587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86E4B707-A381-43E3-A763-89328B3899D8}"/>
                </a:ext>
              </a:extLst>
            </p:cNvPr>
            <p:cNvSpPr/>
            <p:nvPr/>
          </p:nvSpPr>
          <p:spPr>
            <a:xfrm rot="5400000">
              <a:off x="4602830" y="554995"/>
              <a:ext cx="113414" cy="434523"/>
            </a:xfrm>
            <a:prstGeom prst="rightBrac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632A5F-6705-456A-A298-76D42984D484}"/>
                </a:ext>
              </a:extLst>
            </p:cNvPr>
            <p:cNvSpPr txBox="1"/>
            <p:nvPr/>
          </p:nvSpPr>
          <p:spPr>
            <a:xfrm>
              <a:off x="4054393" y="796880"/>
              <a:ext cx="1210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1">
                      <a:lumMod val="75000"/>
                    </a:schemeClr>
                  </a:solidFill>
                </a:rPr>
                <a:t>Effect of cohort as covariate 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7A9838F6-5978-43DF-8669-CAA874B73968}"/>
                </a:ext>
              </a:extLst>
            </p:cNvPr>
            <p:cNvSpPr/>
            <p:nvPr/>
          </p:nvSpPr>
          <p:spPr>
            <a:xfrm rot="16200000">
              <a:off x="5311298" y="167228"/>
              <a:ext cx="152985" cy="541868"/>
            </a:xfrm>
            <a:prstGeom prst="rightBrac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953A2C-1CF6-424E-9CFA-0DE5C3A2AB05}"/>
                </a:ext>
              </a:extLst>
            </p:cNvPr>
            <p:cNvSpPr txBox="1"/>
            <p:nvPr/>
          </p:nvSpPr>
          <p:spPr>
            <a:xfrm>
              <a:off x="4957478" y="7348"/>
              <a:ext cx="886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accent6">
                      <a:lumMod val="75000"/>
                    </a:schemeClr>
                  </a:solidFill>
                </a:rPr>
                <a:t>Effect of host phenotype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9FEF211C-82E4-4A2D-8570-BF39248E0556}"/>
                </a:ext>
              </a:extLst>
            </p:cNvPr>
            <p:cNvSpPr/>
            <p:nvPr/>
          </p:nvSpPr>
          <p:spPr>
            <a:xfrm rot="16200000">
              <a:off x="3371320" y="87044"/>
              <a:ext cx="134183" cy="682856"/>
            </a:xfrm>
            <a:prstGeom prst="rightBrac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799F11-066E-4084-B2EF-3AA3EF229F2E}"/>
                </a:ext>
              </a:extLst>
            </p:cNvPr>
            <p:cNvSpPr txBox="1"/>
            <p:nvPr/>
          </p:nvSpPr>
          <p:spPr>
            <a:xfrm>
              <a:off x="2791382" y="154791"/>
              <a:ext cx="15520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accent2">
                      <a:lumMod val="75000"/>
                    </a:schemeClr>
                  </a:solidFill>
                </a:rPr>
                <a:t>Presence of species, </a:t>
              </a:r>
              <a:r>
                <a:rPr lang="en-US" sz="1000" i="1" dirty="0">
                  <a:solidFill>
                    <a:schemeClr val="accent2">
                      <a:lumMod val="75000"/>
                    </a:schemeClr>
                  </a:solidFill>
                </a:rPr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1552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17CF645-A9B0-4D55-92E3-E89025646FD3}"/>
              </a:ext>
            </a:extLst>
          </p:cNvPr>
          <p:cNvSpPr/>
          <p:nvPr/>
        </p:nvSpPr>
        <p:spPr>
          <a:xfrm>
            <a:off x="1345731" y="185046"/>
            <a:ext cx="6807669" cy="8718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E31A13-FB24-4ACC-AEFB-CC528662EB4B}"/>
              </a:ext>
            </a:extLst>
          </p:cNvPr>
          <p:cNvSpPr txBox="1"/>
          <p:nvPr/>
        </p:nvSpPr>
        <p:spPr>
          <a:xfrm>
            <a:off x="6364284" y="578853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4BBDD97-CECD-4B1D-8FE4-E5808F38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588" y="653055"/>
            <a:ext cx="622194" cy="9542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3103BCF-BE98-46AA-ABA1-F9A676675B34}"/>
              </a:ext>
            </a:extLst>
          </p:cNvPr>
          <p:cNvSpPr txBox="1"/>
          <p:nvPr/>
        </p:nvSpPr>
        <p:spPr>
          <a:xfrm>
            <a:off x="6374305" y="31950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pic>
        <p:nvPicPr>
          <p:cNvPr id="49" name="Picture 48" descr="Diagram, venn diagram&#10;&#10;Description automatically generated">
            <a:extLst>
              <a:ext uri="{FF2B5EF4-FFF2-40B4-BE49-F238E27FC236}">
                <a16:creationId xmlns:a16="http://schemas.microsoft.com/office/drawing/2014/main" id="{C6686765-92C6-46DF-AA26-C45E491A8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58" y="2899627"/>
            <a:ext cx="4795255" cy="2158405"/>
          </a:xfrm>
          <a:prstGeom prst="rect">
            <a:avLst/>
          </a:prstGeom>
        </p:spPr>
      </p:pic>
      <p:pic>
        <p:nvPicPr>
          <p:cNvPr id="51" name="Picture 50" descr="Diagram, venn diagram&#10;&#10;Description automatically generated">
            <a:extLst>
              <a:ext uri="{FF2B5EF4-FFF2-40B4-BE49-F238E27FC236}">
                <a16:creationId xmlns:a16="http://schemas.microsoft.com/office/drawing/2014/main" id="{E2693058-E3FA-41A0-97A4-01ED67EC6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11" y="4807933"/>
            <a:ext cx="4795257" cy="2158406"/>
          </a:xfrm>
          <a:prstGeom prst="rect">
            <a:avLst/>
          </a:prstGeom>
        </p:spPr>
      </p:pic>
      <p:pic>
        <p:nvPicPr>
          <p:cNvPr id="53" name="Picture 52" descr="Diagram, venn diagram&#10;&#10;Description automatically generated">
            <a:extLst>
              <a:ext uri="{FF2B5EF4-FFF2-40B4-BE49-F238E27FC236}">
                <a16:creationId xmlns:a16="http://schemas.microsoft.com/office/drawing/2014/main" id="{842BDBB5-5B3B-43FA-92CC-8B0256A04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04" y="6716240"/>
            <a:ext cx="4795255" cy="21584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9F9643-F150-4843-858F-76D01D5CFD6D}"/>
              </a:ext>
            </a:extLst>
          </p:cNvPr>
          <p:cNvSpPr txBox="1"/>
          <p:nvPr/>
        </p:nvSpPr>
        <p:spPr>
          <a:xfrm>
            <a:off x="3716216" y="229971"/>
            <a:ext cx="273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After decontamination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4CCD89-B960-4E1D-829C-35DB2D27815E}"/>
              </a:ext>
            </a:extLst>
          </p:cNvPr>
          <p:cNvSpPr txBox="1"/>
          <p:nvPr/>
        </p:nvSpPr>
        <p:spPr>
          <a:xfrm>
            <a:off x="1167725" y="225020"/>
            <a:ext cx="28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Before decontamination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734DC0-5891-4204-951A-B2C706BA7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089" y="3194388"/>
            <a:ext cx="1006232" cy="804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13613-0CFE-47E4-A566-46710ADEE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769" y="5202523"/>
            <a:ext cx="1413803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6F8F40-BF43-40DF-BBA7-820B460D2E1B}"/>
              </a:ext>
            </a:extLst>
          </p:cNvPr>
          <p:cNvSpPr txBox="1"/>
          <p:nvPr/>
        </p:nvSpPr>
        <p:spPr>
          <a:xfrm>
            <a:off x="6353985" y="5163193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6DF2FD-4F49-453C-B603-919CB887DF19}"/>
              </a:ext>
            </a:extLst>
          </p:cNvPr>
          <p:cNvSpPr txBox="1"/>
          <p:nvPr/>
        </p:nvSpPr>
        <p:spPr>
          <a:xfrm>
            <a:off x="6365301" y="705953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(d)</a:t>
            </a:r>
            <a:endParaRPr lang="en-US" sz="12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E100BFA-69CA-4262-9461-BD700DFE8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296" y="7099522"/>
            <a:ext cx="1413803" cy="914400"/>
          </a:xfrm>
          <a:prstGeom prst="rect">
            <a:avLst/>
          </a:prstGeom>
        </p:spPr>
      </p:pic>
      <p:pic>
        <p:nvPicPr>
          <p:cNvPr id="39" name="Picture 38" descr="Scatter chart&#10;&#10;Description automatically generated">
            <a:extLst>
              <a:ext uri="{FF2B5EF4-FFF2-40B4-BE49-F238E27FC236}">
                <a16:creationId xmlns:a16="http://schemas.microsoft.com/office/drawing/2014/main" id="{45D3CBF9-95EE-4F83-89CF-913D4CD2AF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30" y="624589"/>
            <a:ext cx="4971735" cy="248586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E2F2C0-2D4C-401B-8B6C-243CF88B9C69}"/>
              </a:ext>
            </a:extLst>
          </p:cNvPr>
          <p:cNvSpPr/>
          <p:nvPr/>
        </p:nvSpPr>
        <p:spPr>
          <a:xfrm>
            <a:off x="1345732" y="185045"/>
            <a:ext cx="2472985" cy="8718321"/>
          </a:xfrm>
          <a:prstGeom prst="rect">
            <a:avLst/>
          </a:prstGeom>
          <a:noFill/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A34C34-FBEB-43B7-92EF-57F7F4A02414}"/>
              </a:ext>
            </a:extLst>
          </p:cNvPr>
          <p:cNvSpPr/>
          <p:nvPr/>
        </p:nvSpPr>
        <p:spPr>
          <a:xfrm>
            <a:off x="3818718" y="185046"/>
            <a:ext cx="2527512" cy="8718322"/>
          </a:xfrm>
          <a:prstGeom prst="rect">
            <a:avLst/>
          </a:prstGeom>
          <a:noFill/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89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222">
            <a:extLst>
              <a:ext uri="{FF2B5EF4-FFF2-40B4-BE49-F238E27FC236}">
                <a16:creationId xmlns:a16="http://schemas.microsoft.com/office/drawing/2014/main" id="{60AB8E3F-2C72-4B04-9BD1-9A6FED333F25}"/>
              </a:ext>
            </a:extLst>
          </p:cNvPr>
          <p:cNvSpPr/>
          <p:nvPr/>
        </p:nvSpPr>
        <p:spPr>
          <a:xfrm>
            <a:off x="837018" y="86749"/>
            <a:ext cx="5951617" cy="854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D2FA15-5FA5-4F0E-9FB2-E862BDF2F973}"/>
              </a:ext>
            </a:extLst>
          </p:cNvPr>
          <p:cNvSpPr txBox="1"/>
          <p:nvPr/>
        </p:nvSpPr>
        <p:spPr>
          <a:xfrm>
            <a:off x="4776932" y="7639441"/>
            <a:ext cx="10587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Filter 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7981838-5EB8-4064-BC8D-EF2A8B8D3BFD}"/>
              </a:ext>
            </a:extLst>
          </p:cNvPr>
          <p:cNvSpPr/>
          <p:nvPr/>
        </p:nvSpPr>
        <p:spPr>
          <a:xfrm>
            <a:off x="4649367" y="5611261"/>
            <a:ext cx="886637" cy="27699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DAB9C-BBD2-45B9-91C6-C53A3BC8926A}"/>
              </a:ext>
            </a:extLst>
          </p:cNvPr>
          <p:cNvSpPr txBox="1"/>
          <p:nvPr/>
        </p:nvSpPr>
        <p:spPr>
          <a:xfrm>
            <a:off x="4776932" y="5350885"/>
            <a:ext cx="110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Filter 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EC2B878-C820-422F-92CE-202118BCAA02}"/>
              </a:ext>
            </a:extLst>
          </p:cNvPr>
          <p:cNvSpPr/>
          <p:nvPr/>
        </p:nvSpPr>
        <p:spPr>
          <a:xfrm>
            <a:off x="4649367" y="2282699"/>
            <a:ext cx="886637" cy="50380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875605-0F3C-4423-AB6C-7D4EF99B20DA}"/>
              </a:ext>
            </a:extLst>
          </p:cNvPr>
          <p:cNvSpPr txBox="1"/>
          <p:nvPr/>
        </p:nvSpPr>
        <p:spPr>
          <a:xfrm>
            <a:off x="4767307" y="2006226"/>
            <a:ext cx="10587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Filter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D33D0D-F848-4E78-B0AF-FE4E60E505E2}"/>
              </a:ext>
            </a:extLst>
          </p:cNvPr>
          <p:cNvSpPr txBox="1"/>
          <p:nvPr/>
        </p:nvSpPr>
        <p:spPr>
          <a:xfrm>
            <a:off x="4561106" y="2301046"/>
            <a:ext cx="105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Differential prevalence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7A8845-272F-4DA3-A3D9-AD2EB0F082E9}"/>
              </a:ext>
            </a:extLst>
          </p:cNvPr>
          <p:cNvSpPr txBox="1"/>
          <p:nvPr/>
        </p:nvSpPr>
        <p:spPr>
          <a:xfrm>
            <a:off x="4656837" y="5613677"/>
            <a:ext cx="9794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Correlation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E474CC2-D2F5-4F5B-800B-9BCADB9CEC24}"/>
              </a:ext>
            </a:extLst>
          </p:cNvPr>
          <p:cNvGrpSpPr/>
          <p:nvPr/>
        </p:nvGrpSpPr>
        <p:grpSpPr>
          <a:xfrm>
            <a:off x="4244240" y="333637"/>
            <a:ext cx="1484953" cy="503809"/>
            <a:chOff x="1233880" y="1021528"/>
            <a:chExt cx="1484953" cy="503809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D1542BF-FDDA-4BB6-921E-E285DE9AF446}"/>
                </a:ext>
              </a:extLst>
            </p:cNvPr>
            <p:cNvSpPr/>
            <p:nvPr/>
          </p:nvSpPr>
          <p:spPr>
            <a:xfrm>
              <a:off x="1324149" y="1021528"/>
              <a:ext cx="1293925" cy="50380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1A51930-79E5-49E0-BDFC-23F56863D4AE}"/>
                </a:ext>
              </a:extLst>
            </p:cNvPr>
            <p:cNvSpPr txBox="1"/>
            <p:nvPr/>
          </p:nvSpPr>
          <p:spPr>
            <a:xfrm>
              <a:off x="1233880" y="1038272"/>
              <a:ext cx="1484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Apply abundance thresholds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1E89DA0-B157-49C4-8EC1-93CF8D4F854B}"/>
              </a:ext>
            </a:extLst>
          </p:cNvPr>
          <p:cNvCxnSpPr>
            <a:cxnSpLocks/>
          </p:cNvCxnSpPr>
          <p:nvPr/>
        </p:nvCxnSpPr>
        <p:spPr>
          <a:xfrm>
            <a:off x="5060950" y="837446"/>
            <a:ext cx="0" cy="11687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C460093-E663-4C1E-9419-B657F5071880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5087039" y="2670378"/>
            <a:ext cx="3456" cy="264389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943785D-F4DB-4AC8-BC45-8BB845A9525B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092686" y="5888260"/>
            <a:ext cx="0" cy="168994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0EF9EDA-270A-4D1A-A02D-ACC70D3D6931}"/>
              </a:ext>
            </a:extLst>
          </p:cNvPr>
          <p:cNvGrpSpPr/>
          <p:nvPr/>
        </p:nvGrpSpPr>
        <p:grpSpPr>
          <a:xfrm>
            <a:off x="4574686" y="7917270"/>
            <a:ext cx="1061557" cy="305411"/>
            <a:chOff x="1249493" y="4475005"/>
            <a:chExt cx="1061557" cy="74402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5AF75B5-E06B-4FCC-AD67-5D315354963D}"/>
                </a:ext>
              </a:extLst>
            </p:cNvPr>
            <p:cNvSpPr/>
            <p:nvPr/>
          </p:nvSpPr>
          <p:spPr>
            <a:xfrm>
              <a:off x="1376909" y="4475005"/>
              <a:ext cx="779668" cy="744026"/>
            </a:xfrm>
            <a:prstGeom prst="round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4E2B6BD-6325-4141-92E4-5BF9A40320C1}"/>
                </a:ext>
              </a:extLst>
            </p:cNvPr>
            <p:cNvSpPr txBox="1"/>
            <p:nvPr/>
          </p:nvSpPr>
          <p:spPr>
            <a:xfrm>
              <a:off x="1249493" y="4480891"/>
              <a:ext cx="1061557" cy="56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Batch filter</a:t>
              </a: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131E93A-A6EC-432A-86AB-4FDDD7122118}"/>
              </a:ext>
            </a:extLst>
          </p:cNvPr>
          <p:cNvCxnSpPr>
            <a:cxnSpLocks/>
            <a:stCxn id="26" idx="1"/>
            <a:endCxn id="25" idx="3"/>
          </p:cNvCxnSpPr>
          <p:nvPr/>
        </p:nvCxnSpPr>
        <p:spPr>
          <a:xfrm flipH="1" flipV="1">
            <a:off x="3991631" y="8069226"/>
            <a:ext cx="710471" cy="75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CCC127C-6325-420F-A14B-CB037415D0E3}"/>
              </a:ext>
            </a:extLst>
          </p:cNvPr>
          <p:cNvGrpSpPr/>
          <p:nvPr/>
        </p:nvGrpSpPr>
        <p:grpSpPr>
          <a:xfrm>
            <a:off x="3057490" y="7795824"/>
            <a:ext cx="934141" cy="546804"/>
            <a:chOff x="1063422" y="5884148"/>
            <a:chExt cx="1392752" cy="54680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3AA3B6F-6755-4FAC-875D-5D732D0FD2C7}"/>
                </a:ext>
              </a:extLst>
            </p:cNvPr>
            <p:cNvSpPr/>
            <p:nvPr/>
          </p:nvSpPr>
          <p:spPr>
            <a:xfrm>
              <a:off x="1077312" y="5884148"/>
              <a:ext cx="1378862" cy="546804"/>
            </a:xfrm>
            <a:prstGeom prst="round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7E17D1-B3E7-4DB3-A2F3-2ACB1791FC61}"/>
                </a:ext>
              </a:extLst>
            </p:cNvPr>
            <p:cNvSpPr txBox="1"/>
            <p:nvPr/>
          </p:nvSpPr>
          <p:spPr>
            <a:xfrm>
              <a:off x="1063422" y="5926717"/>
              <a:ext cx="1352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Max read count filter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17D2522-C5BA-4C22-86BD-47F160B525FA}"/>
              </a:ext>
            </a:extLst>
          </p:cNvPr>
          <p:cNvSpPr txBox="1"/>
          <p:nvPr/>
        </p:nvSpPr>
        <p:spPr>
          <a:xfrm>
            <a:off x="3209042" y="7540109"/>
            <a:ext cx="10587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Filter 4</a:t>
            </a:r>
          </a:p>
        </p:txBody>
      </p:sp>
      <p:pic>
        <p:nvPicPr>
          <p:cNvPr id="158" name="Picture 157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C4F47D7A-9B24-431C-B9E1-176D5256C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65" y="933545"/>
            <a:ext cx="2326117" cy="2326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1" name="Picture 160" descr="Chart, timeline&#10;&#10;Description automatically generated">
            <a:extLst>
              <a:ext uri="{FF2B5EF4-FFF2-40B4-BE49-F238E27FC236}">
                <a16:creationId xmlns:a16="http://schemas.microsoft.com/office/drawing/2014/main" id="{F38BCF36-9F2B-4D7E-851B-FCDD4EC30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59" y="4254022"/>
            <a:ext cx="3228238" cy="32282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270C507-6ABB-4B07-86C7-AB566D1462AC}"/>
              </a:ext>
            </a:extLst>
          </p:cNvPr>
          <p:cNvGrpSpPr/>
          <p:nvPr/>
        </p:nvGrpSpPr>
        <p:grpSpPr>
          <a:xfrm>
            <a:off x="3042400" y="343624"/>
            <a:ext cx="985897" cy="461665"/>
            <a:chOff x="1353734" y="363748"/>
            <a:chExt cx="985897" cy="461665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C1E0CDF1-E89E-48D6-B39C-088E2965D44E}"/>
                </a:ext>
              </a:extLst>
            </p:cNvPr>
            <p:cNvSpPr/>
            <p:nvPr/>
          </p:nvSpPr>
          <p:spPr>
            <a:xfrm>
              <a:off x="1397508" y="363748"/>
              <a:ext cx="898351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C66755A-B9E7-41BC-A1AB-A248C6382005}"/>
                </a:ext>
              </a:extLst>
            </p:cNvPr>
            <p:cNvSpPr txBox="1"/>
            <p:nvPr/>
          </p:nvSpPr>
          <p:spPr>
            <a:xfrm>
              <a:off x="1353734" y="363748"/>
              <a:ext cx="985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Kraken2 classification</a:t>
              </a: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D97A76A7-CD29-48E4-80C2-C0DC75A5EA3A}"/>
              </a:ext>
            </a:extLst>
          </p:cNvPr>
          <p:cNvSpPr txBox="1"/>
          <p:nvPr/>
        </p:nvSpPr>
        <p:spPr>
          <a:xfrm>
            <a:off x="5651419" y="427324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564 species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F5A50A1-E881-4396-B187-55C944ADCB78}"/>
              </a:ext>
            </a:extLst>
          </p:cNvPr>
          <p:cNvCxnSpPr>
            <a:cxnSpLocks/>
          </p:cNvCxnSpPr>
          <p:nvPr/>
        </p:nvCxnSpPr>
        <p:spPr>
          <a:xfrm flipV="1">
            <a:off x="2994900" y="1211542"/>
            <a:ext cx="0" cy="546919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07F927DF-12AB-4C72-A964-9956F469DD4A}"/>
              </a:ext>
            </a:extLst>
          </p:cNvPr>
          <p:cNvSpPr txBox="1"/>
          <p:nvPr/>
        </p:nvSpPr>
        <p:spPr>
          <a:xfrm>
            <a:off x="5567774" y="2375525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478 species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BBFB701-EFDE-4730-8214-8D90661F3BA1}"/>
              </a:ext>
            </a:extLst>
          </p:cNvPr>
          <p:cNvSpPr txBox="1"/>
          <p:nvPr/>
        </p:nvSpPr>
        <p:spPr>
          <a:xfrm>
            <a:off x="5567774" y="5581232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434 species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813EE8-D06A-4AF9-A7FE-78CB47ACF7EB}"/>
              </a:ext>
            </a:extLst>
          </p:cNvPr>
          <p:cNvSpPr txBox="1"/>
          <p:nvPr/>
        </p:nvSpPr>
        <p:spPr>
          <a:xfrm>
            <a:off x="5522054" y="7914904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176 species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1415386-4C51-4660-971C-91453723B8FA}"/>
              </a:ext>
            </a:extLst>
          </p:cNvPr>
          <p:cNvSpPr txBox="1"/>
          <p:nvPr/>
        </p:nvSpPr>
        <p:spPr>
          <a:xfrm>
            <a:off x="3052811" y="8326852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125 species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38B5DB0-E680-4988-8FC7-82651E7F24EE}"/>
              </a:ext>
            </a:extLst>
          </p:cNvPr>
          <p:cNvSpPr txBox="1"/>
          <p:nvPr/>
        </p:nvSpPr>
        <p:spPr>
          <a:xfrm>
            <a:off x="2453555" y="2359651"/>
            <a:ext cx="541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&gt; 2-fold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56FB781-A85B-4414-994D-E6560AD2A435}"/>
              </a:ext>
            </a:extLst>
          </p:cNvPr>
          <p:cNvSpPr txBox="1"/>
          <p:nvPr/>
        </p:nvSpPr>
        <p:spPr>
          <a:xfrm>
            <a:off x="2112338" y="1121536"/>
            <a:ext cx="541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C00000"/>
                </a:solidFill>
              </a:rPr>
              <a:t>Contaminant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C23AF8D-4F3D-4F21-A848-770DA0A133AB}"/>
              </a:ext>
            </a:extLst>
          </p:cNvPr>
          <p:cNvSpPr txBox="1"/>
          <p:nvPr/>
        </p:nvSpPr>
        <p:spPr>
          <a:xfrm>
            <a:off x="3725335" y="1125346"/>
            <a:ext cx="714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6">
                    <a:lumMod val="75000"/>
                  </a:schemeClr>
                </a:solidFill>
              </a:rPr>
              <a:t>Non-contaminant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703328E-07EA-4E44-8C31-C294112F24A6}"/>
              </a:ext>
            </a:extLst>
          </p:cNvPr>
          <p:cNvSpPr txBox="1"/>
          <p:nvPr/>
        </p:nvSpPr>
        <p:spPr>
          <a:xfrm>
            <a:off x="3016606" y="86748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5199 species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C6A8109-9CCE-4BCC-980C-F3486829266E}"/>
              </a:ext>
            </a:extLst>
          </p:cNvPr>
          <p:cNvSpPr txBox="1"/>
          <p:nvPr/>
        </p:nvSpPr>
        <p:spPr>
          <a:xfrm>
            <a:off x="1243159" y="296943"/>
            <a:ext cx="1530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Pre-processed </a:t>
            </a:r>
            <a:r>
              <a:rPr lang="en-US" sz="1000" dirty="0" err="1"/>
              <a:t>Fastqs</a:t>
            </a:r>
            <a:r>
              <a:rPr lang="en-US" sz="1000" dirty="0"/>
              <a:t> (n = 9706)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77E10C46-B6A3-42DA-88F2-1DBE8817F591}"/>
              </a:ext>
            </a:extLst>
          </p:cNvPr>
          <p:cNvCxnSpPr>
            <a:cxnSpLocks/>
          </p:cNvCxnSpPr>
          <p:nvPr/>
        </p:nvCxnSpPr>
        <p:spPr>
          <a:xfrm>
            <a:off x="4051282" y="585542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512B861-2D96-4A3E-A465-D963F863B2D6}"/>
              </a:ext>
            </a:extLst>
          </p:cNvPr>
          <p:cNvCxnSpPr>
            <a:cxnSpLocks/>
          </p:cNvCxnSpPr>
          <p:nvPr/>
        </p:nvCxnSpPr>
        <p:spPr>
          <a:xfrm>
            <a:off x="2733379" y="585542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E33EBCE-5906-4DEA-B455-01C9F7013312}"/>
              </a:ext>
            </a:extLst>
          </p:cNvPr>
          <p:cNvCxnSpPr>
            <a:cxnSpLocks/>
          </p:cNvCxnSpPr>
          <p:nvPr/>
        </p:nvCxnSpPr>
        <p:spPr>
          <a:xfrm flipH="1">
            <a:off x="2485190" y="8081472"/>
            <a:ext cx="56147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96D5A3BC-CA6D-4D2E-85C2-B00FC88CAC26}"/>
              </a:ext>
            </a:extLst>
          </p:cNvPr>
          <p:cNvSpPr txBox="1"/>
          <p:nvPr/>
        </p:nvSpPr>
        <p:spPr>
          <a:xfrm>
            <a:off x="1185822" y="7827087"/>
            <a:ext cx="1393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Downstream analyses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230C5A0-A24B-4C1F-AB73-46DCAE416BE5}"/>
              </a:ext>
            </a:extLst>
          </p:cNvPr>
          <p:cNvSpPr txBox="1"/>
          <p:nvPr/>
        </p:nvSpPr>
        <p:spPr>
          <a:xfrm>
            <a:off x="847083" y="404664"/>
            <a:ext cx="430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(a)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3000AE8-28FB-4772-9C4C-B8E8F81125FC}"/>
              </a:ext>
            </a:extLst>
          </p:cNvPr>
          <p:cNvSpPr txBox="1"/>
          <p:nvPr/>
        </p:nvSpPr>
        <p:spPr>
          <a:xfrm>
            <a:off x="847083" y="857701"/>
            <a:ext cx="430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(b)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082D9BE-B4FA-40AE-98A2-136B17B61284}"/>
              </a:ext>
            </a:extLst>
          </p:cNvPr>
          <p:cNvSpPr txBox="1"/>
          <p:nvPr/>
        </p:nvSpPr>
        <p:spPr>
          <a:xfrm>
            <a:off x="837018" y="4172079"/>
            <a:ext cx="430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325209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0C9AA494-71CF-4F22-83F9-5D15125D00FF}"/>
              </a:ext>
            </a:extLst>
          </p:cNvPr>
          <p:cNvSpPr/>
          <p:nvPr/>
        </p:nvSpPr>
        <p:spPr>
          <a:xfrm>
            <a:off x="358775" y="154669"/>
            <a:ext cx="6971665" cy="10879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29DBC85-9996-4EF6-ABCC-23989961AD52}"/>
              </a:ext>
            </a:extLst>
          </p:cNvPr>
          <p:cNvSpPr/>
          <p:nvPr/>
        </p:nvSpPr>
        <p:spPr>
          <a:xfrm>
            <a:off x="514179" y="4615956"/>
            <a:ext cx="6686721" cy="63111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AB49DAD-8F3B-4422-8290-2A99D2DCC076}"/>
              </a:ext>
            </a:extLst>
          </p:cNvPr>
          <p:cNvSpPr/>
          <p:nvPr/>
        </p:nvSpPr>
        <p:spPr>
          <a:xfrm>
            <a:off x="514179" y="198119"/>
            <a:ext cx="6686721" cy="43743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D1542BF-FDDA-4BB6-921E-E285DE9AF446}"/>
              </a:ext>
            </a:extLst>
          </p:cNvPr>
          <p:cNvSpPr/>
          <p:nvPr/>
        </p:nvSpPr>
        <p:spPr>
          <a:xfrm>
            <a:off x="3472274" y="260313"/>
            <a:ext cx="1293925" cy="5038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A51930-79E5-49E0-BDFC-23F56863D4AE}"/>
              </a:ext>
            </a:extLst>
          </p:cNvPr>
          <p:cNvSpPr txBox="1"/>
          <p:nvPr/>
        </p:nvSpPr>
        <p:spPr>
          <a:xfrm>
            <a:off x="3382005" y="277057"/>
            <a:ext cx="148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Apply abundance thresholds</a:t>
            </a: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C1E0CDF1-E89E-48D6-B39C-088E2965D44E}"/>
              </a:ext>
            </a:extLst>
          </p:cNvPr>
          <p:cNvSpPr/>
          <p:nvPr/>
        </p:nvSpPr>
        <p:spPr>
          <a:xfrm>
            <a:off x="2229799" y="295421"/>
            <a:ext cx="898351" cy="4616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C66755A-B9E7-41BC-A1AB-A248C6382005}"/>
              </a:ext>
            </a:extLst>
          </p:cNvPr>
          <p:cNvSpPr txBox="1"/>
          <p:nvPr/>
        </p:nvSpPr>
        <p:spPr>
          <a:xfrm>
            <a:off x="2186507" y="284164"/>
            <a:ext cx="98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Kraken2 classification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97A76A7-CD29-48E4-80C2-C0DC75A5EA3A}"/>
              </a:ext>
            </a:extLst>
          </p:cNvPr>
          <p:cNvSpPr txBox="1"/>
          <p:nvPr/>
        </p:nvSpPr>
        <p:spPr>
          <a:xfrm>
            <a:off x="3680864" y="730476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564 species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EC2B878-C820-422F-92CE-202118BCAA02}"/>
              </a:ext>
            </a:extLst>
          </p:cNvPr>
          <p:cNvSpPr/>
          <p:nvPr/>
        </p:nvSpPr>
        <p:spPr>
          <a:xfrm>
            <a:off x="1042273" y="1211836"/>
            <a:ext cx="886637" cy="50380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875605-0F3C-4423-AB6C-7D4EF99B20DA}"/>
              </a:ext>
            </a:extLst>
          </p:cNvPr>
          <p:cNvSpPr txBox="1"/>
          <p:nvPr/>
        </p:nvSpPr>
        <p:spPr>
          <a:xfrm>
            <a:off x="1181952" y="996011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D33D0D-F848-4E78-B0AF-FE4E60E505E2}"/>
              </a:ext>
            </a:extLst>
          </p:cNvPr>
          <p:cNvSpPr txBox="1"/>
          <p:nvPr/>
        </p:nvSpPr>
        <p:spPr>
          <a:xfrm>
            <a:off x="952343" y="1215948"/>
            <a:ext cx="105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Differential prevalence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7F927DF-12AB-4C72-A964-9956F469DD4A}"/>
              </a:ext>
            </a:extLst>
          </p:cNvPr>
          <p:cNvSpPr txBox="1"/>
          <p:nvPr/>
        </p:nvSpPr>
        <p:spPr>
          <a:xfrm>
            <a:off x="1058848" y="1677109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478 species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7981838-5EB8-4064-BC8D-EF2A8B8D3BFD}"/>
              </a:ext>
            </a:extLst>
          </p:cNvPr>
          <p:cNvSpPr/>
          <p:nvPr/>
        </p:nvSpPr>
        <p:spPr>
          <a:xfrm>
            <a:off x="2267912" y="1323232"/>
            <a:ext cx="886637" cy="27699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DAB9C-BBD2-45B9-91C6-C53A3BC8926A}"/>
              </a:ext>
            </a:extLst>
          </p:cNvPr>
          <p:cNvSpPr txBox="1"/>
          <p:nvPr/>
        </p:nvSpPr>
        <p:spPr>
          <a:xfrm>
            <a:off x="2395477" y="1107306"/>
            <a:ext cx="700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7A8845-272F-4DA3-A3D9-AD2EB0F082E9}"/>
              </a:ext>
            </a:extLst>
          </p:cNvPr>
          <p:cNvSpPr txBox="1"/>
          <p:nvPr/>
        </p:nvSpPr>
        <p:spPr>
          <a:xfrm>
            <a:off x="2272148" y="1312685"/>
            <a:ext cx="97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Correlation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BBFB701-EFDE-4730-8214-8D90661F3BA1}"/>
              </a:ext>
            </a:extLst>
          </p:cNvPr>
          <p:cNvSpPr txBox="1"/>
          <p:nvPr/>
        </p:nvSpPr>
        <p:spPr>
          <a:xfrm>
            <a:off x="2262856" y="1584684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434 species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D2FA15-5FA5-4F0E-9FB2-E862BDF2F973}"/>
              </a:ext>
            </a:extLst>
          </p:cNvPr>
          <p:cNvSpPr txBox="1"/>
          <p:nvPr/>
        </p:nvSpPr>
        <p:spPr>
          <a:xfrm>
            <a:off x="3567256" y="1094051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3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5AF75B5-E06B-4FCC-AD67-5D315354963D}"/>
              </a:ext>
            </a:extLst>
          </p:cNvPr>
          <p:cNvSpPr/>
          <p:nvPr/>
        </p:nvSpPr>
        <p:spPr>
          <a:xfrm>
            <a:off x="3492426" y="1308380"/>
            <a:ext cx="779668" cy="305411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E2B6BD-6325-4141-92E4-5BF9A40320C1}"/>
              </a:ext>
            </a:extLst>
          </p:cNvPr>
          <p:cNvSpPr txBox="1"/>
          <p:nvPr/>
        </p:nvSpPr>
        <p:spPr>
          <a:xfrm>
            <a:off x="3365010" y="1310796"/>
            <a:ext cx="1061557" cy="113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Batch filter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813EE8-D06A-4AF9-A7FE-78CB47ACF7EB}"/>
              </a:ext>
            </a:extLst>
          </p:cNvPr>
          <p:cNvSpPr txBox="1"/>
          <p:nvPr/>
        </p:nvSpPr>
        <p:spPr>
          <a:xfrm>
            <a:off x="3466610" y="1604534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176 species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AA3B6F-6755-4FAC-875D-5D732D0FD2C7}"/>
              </a:ext>
            </a:extLst>
          </p:cNvPr>
          <p:cNvSpPr/>
          <p:nvPr/>
        </p:nvSpPr>
        <p:spPr>
          <a:xfrm>
            <a:off x="4669037" y="1187806"/>
            <a:ext cx="924825" cy="546804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7E17D1-B3E7-4DB3-A2F3-2ACB1791FC61}"/>
              </a:ext>
            </a:extLst>
          </p:cNvPr>
          <p:cNvSpPr txBox="1"/>
          <p:nvPr/>
        </p:nvSpPr>
        <p:spPr>
          <a:xfrm>
            <a:off x="4683033" y="1230375"/>
            <a:ext cx="883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Max read count filter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7D2522-C5BA-4C22-86BD-47F160B525FA}"/>
              </a:ext>
            </a:extLst>
          </p:cNvPr>
          <p:cNvSpPr txBox="1"/>
          <p:nvPr/>
        </p:nvSpPr>
        <p:spPr>
          <a:xfrm>
            <a:off x="4811273" y="976541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4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1415386-4C51-4660-971C-91453723B8FA}"/>
              </a:ext>
            </a:extLst>
          </p:cNvPr>
          <p:cNvSpPr txBox="1"/>
          <p:nvPr/>
        </p:nvSpPr>
        <p:spPr>
          <a:xfrm>
            <a:off x="4695682" y="1708674"/>
            <a:ext cx="883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125 species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703328E-07EA-4E44-8C31-C294112F24A6}"/>
              </a:ext>
            </a:extLst>
          </p:cNvPr>
          <p:cNvSpPr txBox="1"/>
          <p:nvPr/>
        </p:nvSpPr>
        <p:spPr>
          <a:xfrm>
            <a:off x="2227061" y="708941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5199 species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C6A8109-9CCE-4BCC-980C-F3486829266E}"/>
              </a:ext>
            </a:extLst>
          </p:cNvPr>
          <p:cNvSpPr txBox="1"/>
          <p:nvPr/>
        </p:nvSpPr>
        <p:spPr>
          <a:xfrm>
            <a:off x="878261" y="274064"/>
            <a:ext cx="1182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Pre-processed </a:t>
            </a:r>
            <a:r>
              <a:rPr lang="en-US" sz="1000" i="1" dirty="0" err="1"/>
              <a:t>fastqs</a:t>
            </a:r>
            <a:r>
              <a:rPr lang="en-US" sz="1000" dirty="0"/>
              <a:t> (n = 9706)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77E10C46-B6A3-42DA-88F2-1DBE8817F591}"/>
              </a:ext>
            </a:extLst>
          </p:cNvPr>
          <p:cNvCxnSpPr>
            <a:cxnSpLocks/>
          </p:cNvCxnSpPr>
          <p:nvPr/>
        </p:nvCxnSpPr>
        <p:spPr>
          <a:xfrm>
            <a:off x="3171922" y="488160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512B861-2D96-4A3E-A465-D963F863B2D6}"/>
              </a:ext>
            </a:extLst>
          </p:cNvPr>
          <p:cNvCxnSpPr>
            <a:cxnSpLocks/>
          </p:cNvCxnSpPr>
          <p:nvPr/>
        </p:nvCxnSpPr>
        <p:spPr>
          <a:xfrm>
            <a:off x="1930130" y="474118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E33EBCE-5906-4DEA-B455-01C9F7013312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 flipV="1">
            <a:off x="1928910" y="1461732"/>
            <a:ext cx="339002" cy="200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96D5A3BC-CA6D-4D2E-85C2-B00FC88CAC26}"/>
              </a:ext>
            </a:extLst>
          </p:cNvPr>
          <p:cNvSpPr txBox="1"/>
          <p:nvPr/>
        </p:nvSpPr>
        <p:spPr>
          <a:xfrm>
            <a:off x="6045172" y="1230375"/>
            <a:ext cx="10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Downstream analyses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230C5A0-A24B-4C1F-AB73-46DCAE416BE5}"/>
              </a:ext>
            </a:extLst>
          </p:cNvPr>
          <p:cNvSpPr txBox="1"/>
          <p:nvPr/>
        </p:nvSpPr>
        <p:spPr>
          <a:xfrm>
            <a:off x="493875" y="265195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(a)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3000AE8-28FB-4772-9C4C-B8E8F81125FC}"/>
              </a:ext>
            </a:extLst>
          </p:cNvPr>
          <p:cNvSpPr txBox="1"/>
          <p:nvPr/>
        </p:nvSpPr>
        <p:spPr>
          <a:xfrm>
            <a:off x="493875" y="195115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(b)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E1785CD-3D0C-4AA2-B0EC-EF6583D2D3DB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V="1">
            <a:off x="3154549" y="1461086"/>
            <a:ext cx="337877" cy="64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004F7FF-4856-4515-B4A4-98218D0139F3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4272094" y="1461086"/>
            <a:ext cx="396943" cy="1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1F911FD-1C98-4AF3-AED1-B6488FE091FF}"/>
              </a:ext>
            </a:extLst>
          </p:cNvPr>
          <p:cNvCxnSpPr>
            <a:cxnSpLocks/>
            <a:stCxn id="25" idx="3"/>
            <a:endCxn id="222" idx="1"/>
          </p:cNvCxnSpPr>
          <p:nvPr/>
        </p:nvCxnSpPr>
        <p:spPr>
          <a:xfrm>
            <a:off x="5593862" y="1461208"/>
            <a:ext cx="45131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C85F6F1-9A3D-4F45-9A1C-E4BD535310D7}"/>
              </a:ext>
            </a:extLst>
          </p:cNvPr>
          <p:cNvCxnSpPr>
            <a:cxnSpLocks/>
          </p:cNvCxnSpPr>
          <p:nvPr/>
        </p:nvCxnSpPr>
        <p:spPr>
          <a:xfrm flipH="1">
            <a:off x="1930130" y="764122"/>
            <a:ext cx="1536480" cy="54656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E49940B2-411B-460D-82B8-B0B392B3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245" y="5488370"/>
            <a:ext cx="720135" cy="110448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737BC6D5-2F0B-485D-885D-C53736595703}"/>
              </a:ext>
            </a:extLst>
          </p:cNvPr>
          <p:cNvSpPr txBox="1"/>
          <p:nvPr/>
        </p:nvSpPr>
        <p:spPr>
          <a:xfrm>
            <a:off x="4236969" y="4581699"/>
            <a:ext cx="2856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After decontamination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A151A5-76A4-44B5-8D13-BA61FF5A13BE}"/>
              </a:ext>
            </a:extLst>
          </p:cNvPr>
          <p:cNvSpPr txBox="1"/>
          <p:nvPr/>
        </p:nvSpPr>
        <p:spPr>
          <a:xfrm>
            <a:off x="1047290" y="4581699"/>
            <a:ext cx="2510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Before decontamination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8DAD6353-6BB2-4E68-8144-74423F77B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092" y="7488177"/>
            <a:ext cx="1086792" cy="86943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A1EAAB44-2519-49C2-887D-392AA42F1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162" y="8614684"/>
            <a:ext cx="1614194" cy="1044006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DCADD4FC-D016-412C-8A97-1116E2EF706F}"/>
              </a:ext>
            </a:extLst>
          </p:cNvPr>
          <p:cNvSpPr txBox="1"/>
          <p:nvPr/>
        </p:nvSpPr>
        <p:spPr>
          <a:xfrm>
            <a:off x="3747869" y="194820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(c)</a:t>
            </a:r>
          </a:p>
        </p:txBody>
      </p:sp>
      <p:pic>
        <p:nvPicPr>
          <p:cNvPr id="62" name="Picture 61" descr="Chart, pie chart&#10;&#10;Description automatically generated">
            <a:extLst>
              <a:ext uri="{FF2B5EF4-FFF2-40B4-BE49-F238E27FC236}">
                <a16:creationId xmlns:a16="http://schemas.microsoft.com/office/drawing/2014/main" id="{2CC06F55-D530-462E-94C3-F8E8FBBF6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61" y="7350775"/>
            <a:ext cx="1173857" cy="1173857"/>
          </a:xfrm>
          <a:prstGeom prst="rect">
            <a:avLst/>
          </a:prstGeom>
        </p:spPr>
      </p:pic>
      <p:pic>
        <p:nvPicPr>
          <p:cNvPr id="64" name="Picture 63" descr="Chart, pie chart&#10;&#10;Description automatically generated">
            <a:extLst>
              <a:ext uri="{FF2B5EF4-FFF2-40B4-BE49-F238E27FC236}">
                <a16:creationId xmlns:a16="http://schemas.microsoft.com/office/drawing/2014/main" id="{59DD3217-F546-4F7C-A128-759A8E622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03" y="7339648"/>
            <a:ext cx="1162584" cy="1162584"/>
          </a:xfrm>
          <a:prstGeom prst="rect">
            <a:avLst/>
          </a:prstGeom>
        </p:spPr>
      </p:pic>
      <p:pic>
        <p:nvPicPr>
          <p:cNvPr id="72" name="Picture 71" descr="Chart, pie chart&#10;&#10;Description automatically generated">
            <a:extLst>
              <a:ext uri="{FF2B5EF4-FFF2-40B4-BE49-F238E27FC236}">
                <a16:creationId xmlns:a16="http://schemas.microsoft.com/office/drawing/2014/main" id="{09DCB5BE-7DE4-4F6C-A0C0-3F674D25A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949" y="8489858"/>
            <a:ext cx="1173857" cy="1173857"/>
          </a:xfrm>
          <a:prstGeom prst="rect">
            <a:avLst/>
          </a:prstGeom>
        </p:spPr>
      </p:pic>
      <p:pic>
        <p:nvPicPr>
          <p:cNvPr id="75" name="Picture 74" descr="Chart, pie chart&#10;&#10;Description automatically generated">
            <a:extLst>
              <a:ext uri="{FF2B5EF4-FFF2-40B4-BE49-F238E27FC236}">
                <a16:creationId xmlns:a16="http://schemas.microsoft.com/office/drawing/2014/main" id="{4A819FC2-E653-43F8-BEFC-4808EF7574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49" y="8457904"/>
            <a:ext cx="1162584" cy="1162584"/>
          </a:xfrm>
          <a:prstGeom prst="rect">
            <a:avLst/>
          </a:prstGeom>
        </p:spPr>
      </p:pic>
      <p:pic>
        <p:nvPicPr>
          <p:cNvPr id="86" name="Picture 85" descr="Chart&#10;&#10;Description automatically generated with low confidence">
            <a:extLst>
              <a:ext uri="{FF2B5EF4-FFF2-40B4-BE49-F238E27FC236}">
                <a16:creationId xmlns:a16="http://schemas.microsoft.com/office/drawing/2014/main" id="{28EFB4E6-C7A0-45A1-A37B-102B6035AC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08" y="4856318"/>
            <a:ext cx="2488689" cy="2488689"/>
          </a:xfrm>
          <a:prstGeom prst="rect">
            <a:avLst/>
          </a:prstGeom>
        </p:spPr>
      </p:pic>
      <p:pic>
        <p:nvPicPr>
          <p:cNvPr id="107" name="Picture 106" descr="Map&#10;&#10;Description automatically generated">
            <a:extLst>
              <a:ext uri="{FF2B5EF4-FFF2-40B4-BE49-F238E27FC236}">
                <a16:creationId xmlns:a16="http://schemas.microsoft.com/office/drawing/2014/main" id="{B97AE98A-4239-4E59-8331-F7198AEE47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88" y="4856318"/>
            <a:ext cx="2488689" cy="2488689"/>
          </a:xfrm>
          <a:prstGeom prst="rect">
            <a:avLst/>
          </a:prstGeom>
        </p:spPr>
      </p:pic>
      <p:pic>
        <p:nvPicPr>
          <p:cNvPr id="134" name="Picture 133" descr="Chart, pie chart&#10;&#10;Description automatically generated">
            <a:extLst>
              <a:ext uri="{FF2B5EF4-FFF2-40B4-BE49-F238E27FC236}">
                <a16:creationId xmlns:a16="http://schemas.microsoft.com/office/drawing/2014/main" id="{937EC337-9EE1-4F1A-8B5F-A93CA2C3A0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13" y="9623784"/>
            <a:ext cx="1173857" cy="1173857"/>
          </a:xfrm>
          <a:prstGeom prst="rect">
            <a:avLst/>
          </a:prstGeom>
        </p:spPr>
      </p:pic>
      <p:pic>
        <p:nvPicPr>
          <p:cNvPr id="135" name="Picture 134" descr="Chart, pie chart&#10;&#10;Description automatically generated">
            <a:extLst>
              <a:ext uri="{FF2B5EF4-FFF2-40B4-BE49-F238E27FC236}">
                <a16:creationId xmlns:a16="http://schemas.microsoft.com/office/drawing/2014/main" id="{84787120-FABB-443F-BBBC-533E122C43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97" y="9576576"/>
            <a:ext cx="1162584" cy="1162584"/>
          </a:xfrm>
          <a:prstGeom prst="rect">
            <a:avLst/>
          </a:prstGeom>
        </p:spPr>
      </p:pic>
      <p:pic>
        <p:nvPicPr>
          <p:cNvPr id="114" name="Picture 113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2426C48E-816F-4385-A30F-A3F2C4CB47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77" y="2023237"/>
            <a:ext cx="2798376" cy="2488689"/>
          </a:xfrm>
          <a:prstGeom prst="rect">
            <a:avLst/>
          </a:prstGeom>
          <a:ln>
            <a:noFill/>
          </a:ln>
        </p:spPr>
      </p:pic>
      <p:pic>
        <p:nvPicPr>
          <p:cNvPr id="116" name="Picture 115" descr="Chart, timeline&#10;&#10;Description automatically generated">
            <a:extLst>
              <a:ext uri="{FF2B5EF4-FFF2-40B4-BE49-F238E27FC236}">
                <a16:creationId xmlns:a16="http://schemas.microsoft.com/office/drawing/2014/main" id="{421BD130-36A9-485C-BCCA-CC3D7B6E19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37" y="2021466"/>
            <a:ext cx="2808460" cy="2497656"/>
          </a:xfrm>
          <a:prstGeom prst="rect">
            <a:avLst/>
          </a:prstGeom>
          <a:ln>
            <a:noFill/>
          </a:ln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3B54262C-6907-4FCC-A0C9-5B1CBBDD6EAC}"/>
              </a:ext>
            </a:extLst>
          </p:cNvPr>
          <p:cNvSpPr txBox="1"/>
          <p:nvPr/>
        </p:nvSpPr>
        <p:spPr>
          <a:xfrm>
            <a:off x="493875" y="485631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(d)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D20BEE5-CFB9-45DD-A13E-85D953286994}"/>
              </a:ext>
            </a:extLst>
          </p:cNvPr>
          <p:cNvSpPr txBox="1"/>
          <p:nvPr/>
        </p:nvSpPr>
        <p:spPr>
          <a:xfrm>
            <a:off x="3038019" y="7482307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(e)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2AE7B75-92C7-4DE3-B2BC-0A31DAAD0910}"/>
              </a:ext>
            </a:extLst>
          </p:cNvPr>
          <p:cNvSpPr txBox="1"/>
          <p:nvPr/>
        </p:nvSpPr>
        <p:spPr>
          <a:xfrm>
            <a:off x="3047720" y="8581110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(f)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DA1F6A8-DF72-4A0A-8498-6A74F50F5B9E}"/>
              </a:ext>
            </a:extLst>
          </p:cNvPr>
          <p:cNvSpPr txBox="1"/>
          <p:nvPr/>
        </p:nvSpPr>
        <p:spPr>
          <a:xfrm>
            <a:off x="3038019" y="9625215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(g)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1392775-72D8-4407-B315-8B03F103898D}"/>
              </a:ext>
            </a:extLst>
          </p:cNvPr>
          <p:cNvCxnSpPr>
            <a:cxnSpLocks/>
          </p:cNvCxnSpPr>
          <p:nvPr/>
        </p:nvCxnSpPr>
        <p:spPr>
          <a:xfrm flipV="1">
            <a:off x="1624660" y="2421726"/>
            <a:ext cx="0" cy="1627034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D135D5FF-B058-4073-9E88-FC2F4A684320}"/>
              </a:ext>
            </a:extLst>
          </p:cNvPr>
          <p:cNvSpPr txBox="1"/>
          <p:nvPr/>
        </p:nvSpPr>
        <p:spPr>
          <a:xfrm>
            <a:off x="1567049" y="3099318"/>
            <a:ext cx="67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&gt; 2-fold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A93EE55-B2C2-4A7E-B988-95C14EC85FAD}"/>
              </a:ext>
            </a:extLst>
          </p:cNvPr>
          <p:cNvSpPr txBox="1"/>
          <p:nvPr/>
        </p:nvSpPr>
        <p:spPr>
          <a:xfrm>
            <a:off x="1327493" y="2153497"/>
            <a:ext cx="75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C00000"/>
                </a:solidFill>
              </a:rPr>
              <a:t>Contaminant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C48DA35-565A-4144-A95F-B832A0ADD2A0}"/>
              </a:ext>
            </a:extLst>
          </p:cNvPr>
          <p:cNvSpPr txBox="1"/>
          <p:nvPr/>
        </p:nvSpPr>
        <p:spPr>
          <a:xfrm>
            <a:off x="2634008" y="2148279"/>
            <a:ext cx="9995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6">
                    <a:lumMod val="75000"/>
                  </a:schemeClr>
                </a:solidFill>
              </a:rPr>
              <a:t>Non-contaminant</a:t>
            </a:r>
          </a:p>
        </p:txBody>
      </p:sp>
    </p:spTree>
    <p:extLst>
      <p:ext uri="{BB962C8B-B14F-4D97-AF65-F5344CB8AC3E}">
        <p14:creationId xmlns:p14="http://schemas.microsoft.com/office/powerpoint/2010/main" val="951665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5E16C834-344E-4F79-992E-2EBC571C05E3}"/>
              </a:ext>
            </a:extLst>
          </p:cNvPr>
          <p:cNvSpPr/>
          <p:nvPr/>
        </p:nvSpPr>
        <p:spPr>
          <a:xfrm>
            <a:off x="-10329" y="108990"/>
            <a:ext cx="7570004" cy="9657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B2EF45-4AC1-4FBF-A3E7-68175BEB2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288" y="431092"/>
            <a:ext cx="2577703" cy="21931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23EFBF5-0820-4C11-B8DA-9FC3FA4F6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767" y="7424940"/>
            <a:ext cx="2591177" cy="2160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2D1B128-04D1-4140-A7B7-4AA8718A62CE}"/>
              </a:ext>
            </a:extLst>
          </p:cNvPr>
          <p:cNvSpPr txBox="1"/>
          <p:nvPr/>
        </p:nvSpPr>
        <p:spPr>
          <a:xfrm>
            <a:off x="6100540" y="9209963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A. faecalis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EA07471-867C-419E-97CA-EEF97008980E}"/>
              </a:ext>
            </a:extLst>
          </p:cNvPr>
          <p:cNvSpPr/>
          <p:nvPr/>
        </p:nvSpPr>
        <p:spPr>
          <a:xfrm>
            <a:off x="4883861" y="7803662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321C956-7135-4EA2-A204-3061D1DDB978}"/>
              </a:ext>
            </a:extLst>
          </p:cNvPr>
          <p:cNvSpPr/>
          <p:nvPr/>
        </p:nvSpPr>
        <p:spPr>
          <a:xfrm>
            <a:off x="7396389" y="7868030"/>
            <a:ext cx="4571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349A102-4671-42D7-A925-3A5034018697}"/>
              </a:ext>
            </a:extLst>
          </p:cNvPr>
          <p:cNvSpPr txBox="1"/>
          <p:nvPr/>
        </p:nvSpPr>
        <p:spPr>
          <a:xfrm>
            <a:off x="0" y="112467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BB3EE-0D3E-4D51-81F8-DFBAFB5E8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" y="404506"/>
            <a:ext cx="2533050" cy="218822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BA45E3F-92A5-4631-927C-8F75D4191F20}"/>
              </a:ext>
            </a:extLst>
          </p:cNvPr>
          <p:cNvSpPr/>
          <p:nvPr/>
        </p:nvSpPr>
        <p:spPr>
          <a:xfrm>
            <a:off x="2451058" y="836598"/>
            <a:ext cx="57150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C10688-1C6E-4CF3-83C1-22E55DCADEF9}"/>
              </a:ext>
            </a:extLst>
          </p:cNvPr>
          <p:cNvSpPr txBox="1"/>
          <p:nvPr/>
        </p:nvSpPr>
        <p:spPr>
          <a:xfrm>
            <a:off x="1208871" y="2250432"/>
            <a:ext cx="128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F. </a:t>
            </a:r>
            <a:r>
              <a:rPr lang="en-US" sz="1400" i="1" dirty="0" err="1"/>
              <a:t>nucleatum</a:t>
            </a:r>
            <a:endParaRPr lang="en-US" sz="1400" i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BEE182-B75A-46F4-AEBA-C7705A9B6EFC}"/>
              </a:ext>
            </a:extLst>
          </p:cNvPr>
          <p:cNvSpPr/>
          <p:nvPr/>
        </p:nvSpPr>
        <p:spPr>
          <a:xfrm>
            <a:off x="10982" y="793845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7DFCA2-5641-4A9D-897C-3D07E304EF10}"/>
              </a:ext>
            </a:extLst>
          </p:cNvPr>
          <p:cNvSpPr txBox="1"/>
          <p:nvPr/>
        </p:nvSpPr>
        <p:spPr>
          <a:xfrm>
            <a:off x="3639524" y="2256789"/>
            <a:ext cx="128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M. </a:t>
            </a:r>
            <a:r>
              <a:rPr lang="en-US" sz="1400" i="1" dirty="0" err="1"/>
              <a:t>osloensis</a:t>
            </a:r>
            <a:endParaRPr lang="en-US" sz="1400" i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179A693-D102-442E-A9C7-F664A1E92D0A}"/>
              </a:ext>
            </a:extLst>
          </p:cNvPr>
          <p:cNvSpPr/>
          <p:nvPr/>
        </p:nvSpPr>
        <p:spPr>
          <a:xfrm>
            <a:off x="2451058" y="827357"/>
            <a:ext cx="114300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D58AB27-30DA-4DFE-A09C-A2CA426DDFC0}"/>
              </a:ext>
            </a:extLst>
          </p:cNvPr>
          <p:cNvSpPr/>
          <p:nvPr/>
        </p:nvSpPr>
        <p:spPr>
          <a:xfrm>
            <a:off x="4890114" y="925046"/>
            <a:ext cx="57150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0E3434-50CF-4972-8F58-0B6C55638F9E}"/>
              </a:ext>
            </a:extLst>
          </p:cNvPr>
          <p:cNvSpPr txBox="1"/>
          <p:nvPr/>
        </p:nvSpPr>
        <p:spPr>
          <a:xfrm>
            <a:off x="6126946" y="2272770"/>
            <a:ext cx="128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N. </a:t>
            </a:r>
            <a:r>
              <a:rPr lang="en-US" sz="1400" i="1" dirty="0" err="1"/>
              <a:t>subflava</a:t>
            </a:r>
            <a:endParaRPr lang="en-US" sz="1400" i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F286C2-B1DB-49E8-84C2-F6940E1A15E7}"/>
              </a:ext>
            </a:extLst>
          </p:cNvPr>
          <p:cNvSpPr/>
          <p:nvPr/>
        </p:nvSpPr>
        <p:spPr>
          <a:xfrm>
            <a:off x="4928574" y="881306"/>
            <a:ext cx="57150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DF0CA97-916D-4213-A25F-3441FD07FB0B}"/>
              </a:ext>
            </a:extLst>
          </p:cNvPr>
          <p:cNvSpPr/>
          <p:nvPr/>
        </p:nvSpPr>
        <p:spPr>
          <a:xfrm>
            <a:off x="7415996" y="888000"/>
            <a:ext cx="57150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4A464-15E1-4E59-82E2-2EA92AE3D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" y="2621017"/>
            <a:ext cx="2533051" cy="21693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7971056-7742-4F37-A2EC-648CFE6E131A}"/>
              </a:ext>
            </a:extLst>
          </p:cNvPr>
          <p:cNvSpPr txBox="1"/>
          <p:nvPr/>
        </p:nvSpPr>
        <p:spPr>
          <a:xfrm>
            <a:off x="1172523" y="4437900"/>
            <a:ext cx="1289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H. </a:t>
            </a:r>
            <a:r>
              <a:rPr lang="en-US" sz="1200" i="1" dirty="0" err="1"/>
              <a:t>parainfluenzae</a:t>
            </a:r>
            <a:endParaRPr lang="en-US" sz="1200" i="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0BF3A42-FC82-46F4-A112-8371145BF16C}"/>
              </a:ext>
            </a:extLst>
          </p:cNvPr>
          <p:cNvSpPr/>
          <p:nvPr/>
        </p:nvSpPr>
        <p:spPr>
          <a:xfrm>
            <a:off x="1872" y="3025396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64FD184-0ED0-412C-BE69-39BDE409D75B}"/>
              </a:ext>
            </a:extLst>
          </p:cNvPr>
          <p:cNvSpPr/>
          <p:nvPr/>
        </p:nvSpPr>
        <p:spPr>
          <a:xfrm>
            <a:off x="2425430" y="3124611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D8E70-2E8E-4545-9774-0D8A396EF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162" y="2625937"/>
            <a:ext cx="2578138" cy="21763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07CEF2C-EDDC-4374-AB1C-DDF0FC124E48}"/>
              </a:ext>
            </a:extLst>
          </p:cNvPr>
          <p:cNvSpPr txBox="1"/>
          <p:nvPr/>
        </p:nvSpPr>
        <p:spPr>
          <a:xfrm>
            <a:off x="3644075" y="4427482"/>
            <a:ext cx="967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F. </a:t>
            </a:r>
            <a:r>
              <a:rPr lang="en-US" sz="1400" i="1" dirty="0" err="1"/>
              <a:t>vaginae</a:t>
            </a:r>
            <a:endParaRPr lang="en-US" sz="1400" i="1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212067-7662-4727-9AA7-FABA7A4056B6}"/>
              </a:ext>
            </a:extLst>
          </p:cNvPr>
          <p:cNvSpPr/>
          <p:nvPr/>
        </p:nvSpPr>
        <p:spPr>
          <a:xfrm>
            <a:off x="2458481" y="3081707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F45FDE7-9737-4FD7-A896-542102E98A07}"/>
              </a:ext>
            </a:extLst>
          </p:cNvPr>
          <p:cNvSpPr/>
          <p:nvPr/>
        </p:nvSpPr>
        <p:spPr>
          <a:xfrm>
            <a:off x="4921872" y="3078058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95DD90-C655-4842-B193-DC3A1306DC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811" y="2634070"/>
            <a:ext cx="2512517" cy="215724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9A6AEE-5D91-4A85-84FA-D6B60EF593B0}"/>
              </a:ext>
            </a:extLst>
          </p:cNvPr>
          <p:cNvSpPr txBox="1"/>
          <p:nvPr/>
        </p:nvSpPr>
        <p:spPr>
          <a:xfrm>
            <a:off x="6111786" y="4448430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S. epidermidis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E541BA0-BA46-407F-9BBD-68A8DE4DBAC8}"/>
              </a:ext>
            </a:extLst>
          </p:cNvPr>
          <p:cNvSpPr/>
          <p:nvPr/>
        </p:nvSpPr>
        <p:spPr>
          <a:xfrm>
            <a:off x="4942583" y="3102651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E4ECC8B-7022-4351-9865-97C41DDF0168}"/>
              </a:ext>
            </a:extLst>
          </p:cNvPr>
          <p:cNvSpPr/>
          <p:nvPr/>
        </p:nvSpPr>
        <p:spPr>
          <a:xfrm>
            <a:off x="7390917" y="3056101"/>
            <a:ext cx="58336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5E297A-D285-4C3D-817D-8AE724906C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644" y="4807894"/>
            <a:ext cx="2532278" cy="215724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ACDB37E-925A-425F-8C40-089549FA4E2A}"/>
              </a:ext>
            </a:extLst>
          </p:cNvPr>
          <p:cNvSpPr txBox="1"/>
          <p:nvPr/>
        </p:nvSpPr>
        <p:spPr>
          <a:xfrm>
            <a:off x="1177062" y="6613532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L. </a:t>
            </a:r>
            <a:r>
              <a:rPr lang="en-US" sz="1400" i="1" dirty="0" err="1"/>
              <a:t>crispatus</a:t>
            </a:r>
            <a:endParaRPr lang="en-US" sz="1400" i="1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7954254-F8DF-4CF3-A68D-44B1733C26AF}"/>
              </a:ext>
            </a:extLst>
          </p:cNvPr>
          <p:cNvSpPr/>
          <p:nvPr/>
        </p:nvSpPr>
        <p:spPr>
          <a:xfrm>
            <a:off x="8359" y="5240564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57B614C-D4B0-42CB-9C5D-3A5A04D6766C}"/>
              </a:ext>
            </a:extLst>
          </p:cNvPr>
          <p:cNvSpPr/>
          <p:nvPr/>
        </p:nvSpPr>
        <p:spPr>
          <a:xfrm>
            <a:off x="2459861" y="5333427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DD3164-BE42-4286-B876-F730E38AE6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1592" y="4814745"/>
            <a:ext cx="2484198" cy="215724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E70F870-9898-434A-AF53-E7A536BA6E8E}"/>
              </a:ext>
            </a:extLst>
          </p:cNvPr>
          <p:cNvSpPr txBox="1"/>
          <p:nvPr/>
        </p:nvSpPr>
        <p:spPr>
          <a:xfrm>
            <a:off x="3644854" y="6624512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A. </a:t>
            </a:r>
            <a:r>
              <a:rPr lang="en-US" sz="1400" i="1" dirty="0" err="1"/>
              <a:t>baumannii</a:t>
            </a:r>
            <a:endParaRPr lang="en-US" sz="1400" i="1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24FDC25-0439-40AC-9E15-A3D150868947}"/>
              </a:ext>
            </a:extLst>
          </p:cNvPr>
          <p:cNvSpPr/>
          <p:nvPr/>
        </p:nvSpPr>
        <p:spPr>
          <a:xfrm>
            <a:off x="2511592" y="5248608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ED0CC98-E965-46DD-926D-405DD5125340}"/>
              </a:ext>
            </a:extLst>
          </p:cNvPr>
          <p:cNvSpPr/>
          <p:nvPr/>
        </p:nvSpPr>
        <p:spPr>
          <a:xfrm>
            <a:off x="4912537" y="5263018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E38E8A1-6D02-4A9C-AA1A-2EB2A53347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5496" y="4818510"/>
            <a:ext cx="2532278" cy="216092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E67FE00-869A-4A0F-AF89-294DD0E4BBF5}"/>
              </a:ext>
            </a:extLst>
          </p:cNvPr>
          <p:cNvSpPr txBox="1"/>
          <p:nvPr/>
        </p:nvSpPr>
        <p:spPr>
          <a:xfrm>
            <a:off x="6110468" y="6600468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N. </a:t>
            </a:r>
            <a:r>
              <a:rPr lang="en-US" sz="1400" i="1" dirty="0" err="1"/>
              <a:t>flavescens</a:t>
            </a:r>
            <a:endParaRPr lang="en-US" sz="1400" i="1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FC507FC-33A7-4100-89C7-81956F629F74}"/>
              </a:ext>
            </a:extLst>
          </p:cNvPr>
          <p:cNvSpPr/>
          <p:nvPr/>
        </p:nvSpPr>
        <p:spPr>
          <a:xfrm>
            <a:off x="4929000" y="5270422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CE2452-3118-422B-B410-E847D4A121C7}"/>
              </a:ext>
            </a:extLst>
          </p:cNvPr>
          <p:cNvSpPr/>
          <p:nvPr/>
        </p:nvSpPr>
        <p:spPr>
          <a:xfrm>
            <a:off x="7363290" y="5213788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754CF3-8275-4C52-AF9D-37813FCD1A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9568" y="7415813"/>
            <a:ext cx="2479508" cy="217117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9264C50-371A-44EC-A4E6-E2622E509C67}"/>
              </a:ext>
            </a:extLst>
          </p:cNvPr>
          <p:cNvSpPr txBox="1"/>
          <p:nvPr/>
        </p:nvSpPr>
        <p:spPr>
          <a:xfrm>
            <a:off x="3613050" y="9232433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P. </a:t>
            </a:r>
            <a:r>
              <a:rPr lang="en-US" sz="1400" i="1" dirty="0" err="1"/>
              <a:t>mendocina</a:t>
            </a:r>
            <a:endParaRPr lang="en-US" sz="1400" i="1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5C981E1-C657-4E7B-9290-0A8A3BC758AA}"/>
              </a:ext>
            </a:extLst>
          </p:cNvPr>
          <p:cNvSpPr/>
          <p:nvPr/>
        </p:nvSpPr>
        <p:spPr>
          <a:xfrm>
            <a:off x="2460158" y="7822913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9AEDC52-50E7-4D9F-BF7B-74C3A87A985F}"/>
              </a:ext>
            </a:extLst>
          </p:cNvPr>
          <p:cNvSpPr/>
          <p:nvPr/>
        </p:nvSpPr>
        <p:spPr>
          <a:xfrm>
            <a:off x="4887024" y="7809182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8B8D3F1-151F-450D-89F7-E78CA6C57D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52" y="7425844"/>
            <a:ext cx="2442931" cy="21693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C136E4E-5E16-4AD3-9267-BE851953CB4C}"/>
              </a:ext>
            </a:extLst>
          </p:cNvPr>
          <p:cNvSpPr txBox="1"/>
          <p:nvPr/>
        </p:nvSpPr>
        <p:spPr>
          <a:xfrm>
            <a:off x="1160550" y="9235586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A. </a:t>
            </a:r>
            <a:r>
              <a:rPr lang="en-US" sz="1400" i="1" dirty="0" err="1"/>
              <a:t>xylosoxidans</a:t>
            </a:r>
            <a:endParaRPr lang="en-US" sz="1400" i="1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9BDFC2-679D-4F49-8433-1095A1529122}"/>
              </a:ext>
            </a:extLst>
          </p:cNvPr>
          <p:cNvSpPr/>
          <p:nvPr/>
        </p:nvSpPr>
        <p:spPr>
          <a:xfrm>
            <a:off x="-1894" y="7809486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CF4159A-2AEE-462F-8E40-D33A5A0C8623}"/>
              </a:ext>
            </a:extLst>
          </p:cNvPr>
          <p:cNvSpPr/>
          <p:nvPr/>
        </p:nvSpPr>
        <p:spPr>
          <a:xfrm>
            <a:off x="2407980" y="7892027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F9C3D2F-65C8-43DC-A94F-1498734B65D4}"/>
              </a:ext>
            </a:extLst>
          </p:cNvPr>
          <p:cNvSpPr txBox="1"/>
          <p:nvPr/>
        </p:nvSpPr>
        <p:spPr>
          <a:xfrm>
            <a:off x="2308376" y="7071436"/>
            <a:ext cx="270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Contaminants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6A2CA0-FDA5-44BE-9F89-C45269934355}"/>
              </a:ext>
            </a:extLst>
          </p:cNvPr>
          <p:cNvSpPr txBox="1"/>
          <p:nvPr/>
        </p:nvSpPr>
        <p:spPr>
          <a:xfrm>
            <a:off x="2748797" y="64793"/>
            <a:ext cx="310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Non-contaminants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FC32451-C69C-4E16-BD1B-4BA17513170F}"/>
              </a:ext>
            </a:extLst>
          </p:cNvPr>
          <p:cNvSpPr/>
          <p:nvPr/>
        </p:nvSpPr>
        <p:spPr>
          <a:xfrm>
            <a:off x="0" y="7138660"/>
            <a:ext cx="7559675" cy="262764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C27B4EB-9A9C-4019-A0B4-40D73D8A8ACA}"/>
              </a:ext>
            </a:extLst>
          </p:cNvPr>
          <p:cNvSpPr/>
          <p:nvPr/>
        </p:nvSpPr>
        <p:spPr>
          <a:xfrm>
            <a:off x="0" y="108990"/>
            <a:ext cx="7559675" cy="702967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898D22-E154-485D-9A2C-3BF5C501AB3D}"/>
              </a:ext>
            </a:extLst>
          </p:cNvPr>
          <p:cNvSpPr txBox="1"/>
          <p:nvPr/>
        </p:nvSpPr>
        <p:spPr>
          <a:xfrm>
            <a:off x="-10329" y="7138814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82F97-E8A4-459C-B391-412D1E9DF4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6322" y="412777"/>
            <a:ext cx="2533050" cy="216157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83CE4351-9B40-4CE8-A691-18660217908B}"/>
              </a:ext>
            </a:extLst>
          </p:cNvPr>
          <p:cNvSpPr/>
          <p:nvPr/>
        </p:nvSpPr>
        <p:spPr>
          <a:xfrm>
            <a:off x="2459752" y="864041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36FA8AC-8824-42D8-98A4-9BECF8447DB5}"/>
              </a:ext>
            </a:extLst>
          </p:cNvPr>
          <p:cNvSpPr/>
          <p:nvPr/>
        </p:nvSpPr>
        <p:spPr>
          <a:xfrm>
            <a:off x="4919331" y="700866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114CAB-53B7-4ACC-824A-2AF6D11D4D04}"/>
              </a:ext>
            </a:extLst>
          </p:cNvPr>
          <p:cNvSpPr txBox="1"/>
          <p:nvPr/>
        </p:nvSpPr>
        <p:spPr>
          <a:xfrm>
            <a:off x="3665931" y="2260491"/>
            <a:ext cx="128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M. </a:t>
            </a:r>
            <a:r>
              <a:rPr lang="en-US" sz="1400" i="1" dirty="0" err="1"/>
              <a:t>osloensis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248969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21B6CBF-E719-42B7-8671-C165EBB02FB1}"/>
              </a:ext>
            </a:extLst>
          </p:cNvPr>
          <p:cNvSpPr/>
          <p:nvPr/>
        </p:nvSpPr>
        <p:spPr>
          <a:xfrm>
            <a:off x="0" y="0"/>
            <a:ext cx="7704055" cy="780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101381-1522-486E-8ED9-C23E5DB97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1" y="1"/>
            <a:ext cx="7559675" cy="78018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FC4A2F-F689-44DE-8593-D741FFF91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1" y="1"/>
            <a:ext cx="7559675" cy="7801800"/>
          </a:xfrm>
          <a:prstGeom prst="rect">
            <a:avLst/>
          </a:prstGeom>
        </p:spPr>
      </p:pic>
      <p:pic>
        <p:nvPicPr>
          <p:cNvPr id="1028" name="Picture 4" descr="Fungus Icon Png, Transparent Png , Transparent Png Image - PNGitem">
            <a:extLst>
              <a:ext uri="{FF2B5EF4-FFF2-40B4-BE49-F238E27FC236}">
                <a16:creationId xmlns:a16="http://schemas.microsoft.com/office/drawing/2014/main" id="{D66027F8-57C6-4913-B88D-734E7D7C3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697" y="7193580"/>
            <a:ext cx="259444" cy="31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Covid-19 with solid fill">
            <a:extLst>
              <a:ext uri="{FF2B5EF4-FFF2-40B4-BE49-F238E27FC236}">
                <a16:creationId xmlns:a16="http://schemas.microsoft.com/office/drawing/2014/main" id="{D86B9735-9120-433C-99EF-BB7001B37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5" y="6235208"/>
            <a:ext cx="417629" cy="417629"/>
          </a:xfrm>
          <a:prstGeom prst="rect">
            <a:avLst/>
          </a:prstGeom>
        </p:spPr>
      </p:pic>
      <p:pic>
        <p:nvPicPr>
          <p:cNvPr id="16" name="Graphic 15" descr="Germ with solid fill">
            <a:extLst>
              <a:ext uri="{FF2B5EF4-FFF2-40B4-BE49-F238E27FC236}">
                <a16:creationId xmlns:a16="http://schemas.microsoft.com/office/drawing/2014/main" id="{F5EE38A3-ECCD-47C4-9230-F91E40159C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0325" y="2931440"/>
            <a:ext cx="417629" cy="41762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34243E5-A140-4ED3-A403-D2D7E706096C}"/>
              </a:ext>
            </a:extLst>
          </p:cNvPr>
          <p:cNvCxnSpPr>
            <a:cxnSpLocks/>
          </p:cNvCxnSpPr>
          <p:nvPr/>
        </p:nvCxnSpPr>
        <p:spPr>
          <a:xfrm>
            <a:off x="2" y="571854"/>
            <a:ext cx="770405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B170185-D502-4A15-8216-FD1B9B983C0A}"/>
              </a:ext>
            </a:extLst>
          </p:cNvPr>
          <p:cNvCxnSpPr>
            <a:cxnSpLocks/>
          </p:cNvCxnSpPr>
          <p:nvPr/>
        </p:nvCxnSpPr>
        <p:spPr>
          <a:xfrm>
            <a:off x="2" y="7133357"/>
            <a:ext cx="769558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936C6E-142A-41E8-B31B-123118DC1713}"/>
              </a:ext>
            </a:extLst>
          </p:cNvPr>
          <p:cNvCxnSpPr>
            <a:cxnSpLocks/>
          </p:cNvCxnSpPr>
          <p:nvPr/>
        </p:nvCxnSpPr>
        <p:spPr>
          <a:xfrm>
            <a:off x="2" y="5823911"/>
            <a:ext cx="769558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7C116D-0150-426C-A577-A2F1FBE7F96C}"/>
              </a:ext>
            </a:extLst>
          </p:cNvPr>
          <p:cNvSpPr/>
          <p:nvPr/>
        </p:nvSpPr>
        <p:spPr>
          <a:xfrm>
            <a:off x="427954" y="7140990"/>
            <a:ext cx="7276101" cy="192086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D1FCD0-B3C6-4392-958C-AD2C5A68C66F}"/>
              </a:ext>
            </a:extLst>
          </p:cNvPr>
          <p:cNvSpPr/>
          <p:nvPr/>
        </p:nvSpPr>
        <p:spPr>
          <a:xfrm>
            <a:off x="406848" y="1381194"/>
            <a:ext cx="7297208" cy="206179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DF22E-0BD3-4EF5-8F88-31EC70CAD272}"/>
              </a:ext>
            </a:extLst>
          </p:cNvPr>
          <p:cNvSpPr/>
          <p:nvPr/>
        </p:nvSpPr>
        <p:spPr>
          <a:xfrm>
            <a:off x="406848" y="873435"/>
            <a:ext cx="7297208" cy="307124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07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FE87A0-4A82-3E08-429B-32C534158191}"/>
              </a:ext>
            </a:extLst>
          </p:cNvPr>
          <p:cNvSpPr/>
          <p:nvPr/>
        </p:nvSpPr>
        <p:spPr>
          <a:xfrm>
            <a:off x="-14685" y="152639"/>
            <a:ext cx="7650558" cy="10494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090378FC-7AA4-6EEE-783A-FDCBF4CC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0" y="6925916"/>
            <a:ext cx="3721105" cy="3721105"/>
          </a:xfrm>
          <a:prstGeom prst="rect">
            <a:avLst/>
          </a:prstGeom>
        </p:spPr>
      </p:pic>
      <p:pic>
        <p:nvPicPr>
          <p:cNvPr id="12" name="Picture 11" descr="A picture containing text, stationary, screenshot&#10;&#10;Description automatically generated">
            <a:extLst>
              <a:ext uri="{FF2B5EF4-FFF2-40B4-BE49-F238E27FC236}">
                <a16:creationId xmlns:a16="http://schemas.microsoft.com/office/drawing/2014/main" id="{36DADA12-978A-7636-433C-45B7F048A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" y="229532"/>
            <a:ext cx="7559675" cy="302387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372C9E6-CF92-8CD3-9A24-D69B11AFB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1" y="3252377"/>
            <a:ext cx="3721105" cy="3721105"/>
          </a:xfrm>
          <a:prstGeom prst="rect">
            <a:avLst/>
          </a:prstGeom>
        </p:spPr>
      </p:pic>
      <p:pic>
        <p:nvPicPr>
          <p:cNvPr id="42" name="Picture 41" descr="Chart, pie chart&#10;&#10;Description automatically generated">
            <a:extLst>
              <a:ext uri="{FF2B5EF4-FFF2-40B4-BE49-F238E27FC236}">
                <a16:creationId xmlns:a16="http://schemas.microsoft.com/office/drawing/2014/main" id="{73D09A2A-A9E6-576F-5782-755D1DB68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037" y="6827614"/>
            <a:ext cx="3721105" cy="3721105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6611AE75-AB54-0697-7613-CD07058D7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768" y="3244566"/>
            <a:ext cx="3721105" cy="3721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F2D83B-55D9-E28C-3182-27B67873376B}"/>
              </a:ext>
            </a:extLst>
          </p:cNvPr>
          <p:cNvSpPr txBox="1"/>
          <p:nvPr/>
        </p:nvSpPr>
        <p:spPr>
          <a:xfrm>
            <a:off x="59551" y="3185808"/>
            <a:ext cx="210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E079B-ECFA-1A63-EED1-2A7D6EB8CF10}"/>
              </a:ext>
            </a:extLst>
          </p:cNvPr>
          <p:cNvSpPr txBox="1"/>
          <p:nvPr/>
        </p:nvSpPr>
        <p:spPr>
          <a:xfrm>
            <a:off x="3797304" y="318580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1DFAA5-F2A8-094A-6FA5-6ABCCA5248D2}"/>
              </a:ext>
            </a:extLst>
          </p:cNvPr>
          <p:cNvSpPr txBox="1"/>
          <p:nvPr/>
        </p:nvSpPr>
        <p:spPr>
          <a:xfrm>
            <a:off x="-14685" y="686715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F788A4-86A9-AE6B-D34A-0DBA5DBE585C}"/>
              </a:ext>
            </a:extLst>
          </p:cNvPr>
          <p:cNvSpPr txBox="1"/>
          <p:nvPr/>
        </p:nvSpPr>
        <p:spPr>
          <a:xfrm>
            <a:off x="3797304" y="6922744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02B8A3-59E4-18E7-5130-B34A9BEC438B}"/>
              </a:ext>
            </a:extLst>
          </p:cNvPr>
          <p:cNvSpPr txBox="1"/>
          <p:nvPr/>
        </p:nvSpPr>
        <p:spPr>
          <a:xfrm>
            <a:off x="23655" y="152639"/>
            <a:ext cx="282305" cy="31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BAF049-8DB2-C6AE-E9A5-CD27A2E8886F}"/>
              </a:ext>
            </a:extLst>
          </p:cNvPr>
          <p:cNvSpPr/>
          <p:nvPr/>
        </p:nvSpPr>
        <p:spPr>
          <a:xfrm>
            <a:off x="678850" y="3307828"/>
            <a:ext cx="1371600" cy="5124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1AB58-0FDA-3A8B-2AA7-A9F285DE3015}"/>
              </a:ext>
            </a:extLst>
          </p:cNvPr>
          <p:cNvSpPr/>
          <p:nvPr/>
        </p:nvSpPr>
        <p:spPr>
          <a:xfrm>
            <a:off x="719490" y="3373289"/>
            <a:ext cx="132080" cy="143695"/>
          </a:xfrm>
          <a:prstGeom prst="rect">
            <a:avLst/>
          </a:prstGeom>
          <a:solidFill>
            <a:srgbClr val="E6D9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22B483-C794-8124-42EE-0891FF1EBF55}"/>
              </a:ext>
            </a:extLst>
          </p:cNvPr>
          <p:cNvSpPr/>
          <p:nvPr/>
        </p:nvSpPr>
        <p:spPr>
          <a:xfrm>
            <a:off x="719490" y="3609978"/>
            <a:ext cx="132080" cy="143695"/>
          </a:xfrm>
          <a:prstGeom prst="rect">
            <a:avLst/>
          </a:prstGeom>
          <a:solidFill>
            <a:srgbClr val="A1C5B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21DCFC-798F-79FB-1A76-EE2AED453267}"/>
              </a:ext>
            </a:extLst>
          </p:cNvPr>
          <p:cNvSpPr txBox="1"/>
          <p:nvPr/>
        </p:nvSpPr>
        <p:spPr>
          <a:xfrm>
            <a:off x="790228" y="3307828"/>
            <a:ext cx="838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All species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B62FD2-4401-E0F9-FEEA-6AAFD109C77B}"/>
              </a:ext>
            </a:extLst>
          </p:cNvPr>
          <p:cNvSpPr txBox="1"/>
          <p:nvPr/>
        </p:nvSpPr>
        <p:spPr>
          <a:xfrm>
            <a:off x="781206" y="3543260"/>
            <a:ext cx="1529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Non-contaminants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8FEF4-C927-569B-DE2A-93D0EADC6063}"/>
              </a:ext>
            </a:extLst>
          </p:cNvPr>
          <p:cNvSpPr txBox="1"/>
          <p:nvPr/>
        </p:nvSpPr>
        <p:spPr>
          <a:xfrm>
            <a:off x="2882760" y="3347707"/>
            <a:ext cx="897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 </a:t>
            </a:r>
            <a:r>
              <a:rPr lang="en-US" sz="1600" dirty="0"/>
              <a:t>= 8828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F6AE19-2DE6-ED39-B94E-79A57760D23B}"/>
              </a:ext>
            </a:extLst>
          </p:cNvPr>
          <p:cNvSpPr txBox="1"/>
          <p:nvPr/>
        </p:nvSpPr>
        <p:spPr>
          <a:xfrm>
            <a:off x="6706413" y="3352154"/>
            <a:ext cx="897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 </a:t>
            </a:r>
            <a:r>
              <a:rPr lang="en-US" sz="1600" dirty="0"/>
              <a:t>= 8828</a:t>
            </a:r>
          </a:p>
        </p:txBody>
      </p:sp>
    </p:spTree>
    <p:extLst>
      <p:ext uri="{BB962C8B-B14F-4D97-AF65-F5344CB8AC3E}">
        <p14:creationId xmlns:p14="http://schemas.microsoft.com/office/powerpoint/2010/main" val="3113852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FE87A0-4A82-3E08-429B-32C534158191}"/>
              </a:ext>
            </a:extLst>
          </p:cNvPr>
          <p:cNvSpPr/>
          <p:nvPr/>
        </p:nvSpPr>
        <p:spPr>
          <a:xfrm>
            <a:off x="43815" y="134513"/>
            <a:ext cx="7559675" cy="10093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090378FC-7AA4-6EEE-783A-FDCBF4CC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03" y="3290539"/>
            <a:ext cx="3481697" cy="3481697"/>
          </a:xfrm>
          <a:prstGeom prst="rect">
            <a:avLst/>
          </a:prstGeom>
        </p:spPr>
      </p:pic>
      <p:pic>
        <p:nvPicPr>
          <p:cNvPr id="12" name="Picture 11" descr="A picture containing text, stationary, screenshot&#10;&#10;Description automatically generated">
            <a:extLst>
              <a:ext uri="{FF2B5EF4-FFF2-40B4-BE49-F238E27FC236}">
                <a16:creationId xmlns:a16="http://schemas.microsoft.com/office/drawing/2014/main" id="{36DADA12-978A-7636-433C-45B7F048A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" y="229532"/>
            <a:ext cx="7559675" cy="3023870"/>
          </a:xfrm>
          <a:prstGeom prst="rect">
            <a:avLst/>
          </a:prstGeom>
        </p:spPr>
      </p:pic>
      <p:pic>
        <p:nvPicPr>
          <p:cNvPr id="42" name="Picture 41" descr="Chart, pie chart&#10;&#10;Description automatically generated">
            <a:extLst>
              <a:ext uri="{FF2B5EF4-FFF2-40B4-BE49-F238E27FC236}">
                <a16:creationId xmlns:a16="http://schemas.microsoft.com/office/drawing/2014/main" id="{73D09A2A-A9E6-576F-5782-755D1DB686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28" y="6558477"/>
            <a:ext cx="3477717" cy="3477717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6611AE75-AB54-0697-7613-CD07058D7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0" y="3282666"/>
            <a:ext cx="3481697" cy="34816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F2D83B-55D9-E28C-3182-27B67873376B}"/>
              </a:ext>
            </a:extLst>
          </p:cNvPr>
          <p:cNvSpPr txBox="1"/>
          <p:nvPr/>
        </p:nvSpPr>
        <p:spPr>
          <a:xfrm>
            <a:off x="135751" y="3223908"/>
            <a:ext cx="210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E079B-ECFA-1A63-EED1-2A7D6EB8CF10}"/>
              </a:ext>
            </a:extLst>
          </p:cNvPr>
          <p:cNvSpPr txBox="1"/>
          <p:nvPr/>
        </p:nvSpPr>
        <p:spPr>
          <a:xfrm>
            <a:off x="3937004" y="322390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1DFAA5-F2A8-094A-6FA5-6ABCCA5248D2}"/>
              </a:ext>
            </a:extLst>
          </p:cNvPr>
          <p:cNvSpPr txBox="1"/>
          <p:nvPr/>
        </p:nvSpPr>
        <p:spPr>
          <a:xfrm>
            <a:off x="44039" y="6735051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F788A4-86A9-AE6B-D34A-0DBA5DBE585C}"/>
              </a:ext>
            </a:extLst>
          </p:cNvPr>
          <p:cNvSpPr txBox="1"/>
          <p:nvPr/>
        </p:nvSpPr>
        <p:spPr>
          <a:xfrm>
            <a:off x="3797304" y="6960844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02B8A3-59E4-18E7-5130-B34A9BEC438B}"/>
              </a:ext>
            </a:extLst>
          </p:cNvPr>
          <p:cNvSpPr txBox="1"/>
          <p:nvPr/>
        </p:nvSpPr>
        <p:spPr>
          <a:xfrm>
            <a:off x="23655" y="152639"/>
            <a:ext cx="282305" cy="31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F6AE19-2DE6-ED39-B94E-79A57760D23B}"/>
              </a:ext>
            </a:extLst>
          </p:cNvPr>
          <p:cNvSpPr txBox="1"/>
          <p:nvPr/>
        </p:nvSpPr>
        <p:spPr>
          <a:xfrm>
            <a:off x="2803346" y="3348421"/>
            <a:ext cx="897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 8,828</a:t>
            </a:r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06AF5472-A048-E467-6F26-004794739C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193" y="6749926"/>
            <a:ext cx="3477717" cy="3477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DD91F9-E57E-A70E-E314-371F63ABEF61}"/>
              </a:ext>
            </a:extLst>
          </p:cNvPr>
          <p:cNvSpPr txBox="1"/>
          <p:nvPr/>
        </p:nvSpPr>
        <p:spPr>
          <a:xfrm>
            <a:off x="4230342" y="7832298"/>
            <a:ext cx="2741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Before decontamination (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 8,828)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009CC5-AFE6-EA21-EF09-7971305B6912}"/>
              </a:ext>
            </a:extLst>
          </p:cNvPr>
          <p:cNvSpPr txBox="1"/>
          <p:nvPr/>
        </p:nvSpPr>
        <p:spPr>
          <a:xfrm>
            <a:off x="4230342" y="8595371"/>
            <a:ext cx="2741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After decontamination (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 8,828)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B4EB05-442F-C522-B45A-CB0B92BDC3C3}"/>
              </a:ext>
            </a:extLst>
          </p:cNvPr>
          <p:cNvSpPr txBox="1"/>
          <p:nvPr/>
        </p:nvSpPr>
        <p:spPr>
          <a:xfrm>
            <a:off x="3797304" y="671623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DC3A30-3875-7BB5-0E0A-720DA905BE6A}"/>
              </a:ext>
            </a:extLst>
          </p:cNvPr>
          <p:cNvSpPr txBox="1"/>
          <p:nvPr/>
        </p:nvSpPr>
        <p:spPr>
          <a:xfrm>
            <a:off x="6425731" y="7048452"/>
            <a:ext cx="1268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 281,704</a:t>
            </a:r>
          </a:p>
        </p:txBody>
      </p:sp>
    </p:spTree>
    <p:extLst>
      <p:ext uri="{BB962C8B-B14F-4D97-AF65-F5344CB8AC3E}">
        <p14:creationId xmlns:p14="http://schemas.microsoft.com/office/powerpoint/2010/main" val="1754505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83C8411A-A369-8CBB-E8FF-613AA82E30FD}"/>
              </a:ext>
            </a:extLst>
          </p:cNvPr>
          <p:cNvSpPr/>
          <p:nvPr/>
        </p:nvSpPr>
        <p:spPr>
          <a:xfrm>
            <a:off x="-10329" y="499147"/>
            <a:ext cx="7570004" cy="9330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80DBD4E-C5D6-346D-D9BE-45196B0D9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94" y="499147"/>
            <a:ext cx="7559675" cy="408892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2D1B128-04D1-4140-A7B7-4AA8718A62CE}"/>
              </a:ext>
            </a:extLst>
          </p:cNvPr>
          <p:cNvSpPr txBox="1"/>
          <p:nvPr/>
        </p:nvSpPr>
        <p:spPr>
          <a:xfrm>
            <a:off x="2688050" y="7129322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A. faecalis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EA07471-867C-419E-97CA-EEF97008980E}"/>
              </a:ext>
            </a:extLst>
          </p:cNvPr>
          <p:cNvSpPr/>
          <p:nvPr/>
        </p:nvSpPr>
        <p:spPr>
          <a:xfrm>
            <a:off x="2404995" y="7486626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321C956-7135-4EA2-A204-3061D1DDB978}"/>
              </a:ext>
            </a:extLst>
          </p:cNvPr>
          <p:cNvSpPr/>
          <p:nvPr/>
        </p:nvSpPr>
        <p:spPr>
          <a:xfrm>
            <a:off x="4917523" y="7550994"/>
            <a:ext cx="4571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BA45E3F-92A5-4631-927C-8F75D4191F20}"/>
              </a:ext>
            </a:extLst>
          </p:cNvPr>
          <p:cNvSpPr/>
          <p:nvPr/>
        </p:nvSpPr>
        <p:spPr>
          <a:xfrm>
            <a:off x="2451058" y="5206479"/>
            <a:ext cx="57150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C10688-1C6E-4CF3-83C1-22E55DCADEF9}"/>
              </a:ext>
            </a:extLst>
          </p:cNvPr>
          <p:cNvSpPr txBox="1"/>
          <p:nvPr/>
        </p:nvSpPr>
        <p:spPr>
          <a:xfrm>
            <a:off x="224535" y="4709319"/>
            <a:ext cx="128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F.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nucleatum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BEE182-B75A-46F4-AEBA-C7705A9B6EFC}"/>
              </a:ext>
            </a:extLst>
          </p:cNvPr>
          <p:cNvSpPr/>
          <p:nvPr/>
        </p:nvSpPr>
        <p:spPr>
          <a:xfrm>
            <a:off x="10982" y="5163726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179A693-D102-442E-A9C7-F664A1E92D0A}"/>
              </a:ext>
            </a:extLst>
          </p:cNvPr>
          <p:cNvSpPr/>
          <p:nvPr/>
        </p:nvSpPr>
        <p:spPr>
          <a:xfrm>
            <a:off x="2451058" y="5197238"/>
            <a:ext cx="114300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0BF3A42-FC82-46F4-A112-8371145BF16C}"/>
              </a:ext>
            </a:extLst>
          </p:cNvPr>
          <p:cNvSpPr/>
          <p:nvPr/>
        </p:nvSpPr>
        <p:spPr>
          <a:xfrm>
            <a:off x="4339595" y="6801596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64FD184-0ED0-412C-BE69-39BDE409D75B}"/>
              </a:ext>
            </a:extLst>
          </p:cNvPr>
          <p:cNvSpPr/>
          <p:nvPr/>
        </p:nvSpPr>
        <p:spPr>
          <a:xfrm>
            <a:off x="2425430" y="6950905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7CEF2C-EDDC-4374-AB1C-DDF0FC124E48}"/>
              </a:ext>
            </a:extLst>
          </p:cNvPr>
          <p:cNvSpPr txBox="1"/>
          <p:nvPr/>
        </p:nvSpPr>
        <p:spPr>
          <a:xfrm>
            <a:off x="2701648" y="4705457"/>
            <a:ext cx="1914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F.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vaginae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212067-7662-4727-9AA7-FABA7A4056B6}"/>
              </a:ext>
            </a:extLst>
          </p:cNvPr>
          <p:cNvSpPr/>
          <p:nvPr/>
        </p:nvSpPr>
        <p:spPr>
          <a:xfrm>
            <a:off x="2458481" y="6908001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70F870-9898-434A-AF53-E7A536BA6E8E}"/>
              </a:ext>
            </a:extLst>
          </p:cNvPr>
          <p:cNvSpPr txBox="1"/>
          <p:nvPr/>
        </p:nvSpPr>
        <p:spPr>
          <a:xfrm>
            <a:off x="5148018" y="4715000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baumannii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ED0CC98-E965-46DD-926D-405DD5125340}"/>
              </a:ext>
            </a:extLst>
          </p:cNvPr>
          <p:cNvSpPr/>
          <p:nvPr/>
        </p:nvSpPr>
        <p:spPr>
          <a:xfrm>
            <a:off x="4988996" y="5172441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FC507FC-33A7-4100-89C7-81956F629F74}"/>
              </a:ext>
            </a:extLst>
          </p:cNvPr>
          <p:cNvSpPr/>
          <p:nvPr/>
        </p:nvSpPr>
        <p:spPr>
          <a:xfrm>
            <a:off x="2503522" y="5136028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CE2452-3118-422B-B410-E847D4A121C7}"/>
              </a:ext>
            </a:extLst>
          </p:cNvPr>
          <p:cNvSpPr/>
          <p:nvPr/>
        </p:nvSpPr>
        <p:spPr>
          <a:xfrm>
            <a:off x="7413276" y="5351139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9264C50-371A-44EC-A4E6-E2622E509C67}"/>
              </a:ext>
            </a:extLst>
          </p:cNvPr>
          <p:cNvSpPr txBox="1"/>
          <p:nvPr/>
        </p:nvSpPr>
        <p:spPr>
          <a:xfrm>
            <a:off x="5139714" y="7103322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mendocina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5C981E1-C657-4E7B-9290-0A8A3BC758AA}"/>
              </a:ext>
            </a:extLst>
          </p:cNvPr>
          <p:cNvSpPr/>
          <p:nvPr/>
        </p:nvSpPr>
        <p:spPr>
          <a:xfrm>
            <a:off x="4904977" y="7496307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9AEDC52-50E7-4D9F-BF7B-74C3A87A985F}"/>
              </a:ext>
            </a:extLst>
          </p:cNvPr>
          <p:cNvSpPr/>
          <p:nvPr/>
        </p:nvSpPr>
        <p:spPr>
          <a:xfrm>
            <a:off x="2408158" y="7492146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136E4E-5E16-4AD3-9267-BE851953CB4C}"/>
              </a:ext>
            </a:extLst>
          </p:cNvPr>
          <p:cNvSpPr txBox="1"/>
          <p:nvPr/>
        </p:nvSpPr>
        <p:spPr>
          <a:xfrm>
            <a:off x="244474" y="7116023"/>
            <a:ext cx="1475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xylosoxidans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9BDFC2-679D-4F49-8433-1095A1529122}"/>
              </a:ext>
            </a:extLst>
          </p:cNvPr>
          <p:cNvSpPr/>
          <p:nvPr/>
        </p:nvSpPr>
        <p:spPr>
          <a:xfrm>
            <a:off x="4335829" y="7432786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CF4159A-2AEE-462F-8E40-D33A5A0C8623}"/>
              </a:ext>
            </a:extLst>
          </p:cNvPr>
          <p:cNvSpPr/>
          <p:nvPr/>
        </p:nvSpPr>
        <p:spPr>
          <a:xfrm>
            <a:off x="4827399" y="7565421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F9C3D2F-65C8-43DC-A94F-1498734B65D4}"/>
              </a:ext>
            </a:extLst>
          </p:cNvPr>
          <p:cNvSpPr txBox="1"/>
          <p:nvPr/>
        </p:nvSpPr>
        <p:spPr>
          <a:xfrm>
            <a:off x="2421703" y="6833968"/>
            <a:ext cx="270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Contaminants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3CE4351-9B40-4CE8-A691-18660217908B}"/>
              </a:ext>
            </a:extLst>
          </p:cNvPr>
          <p:cNvSpPr/>
          <p:nvPr/>
        </p:nvSpPr>
        <p:spPr>
          <a:xfrm>
            <a:off x="2523252" y="5233922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B954A-3082-07AC-0E32-4E89333B1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3" y="4968040"/>
            <a:ext cx="2504334" cy="1670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D78DF-14F9-8162-866B-055694A6B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615" y="4971611"/>
            <a:ext cx="2542475" cy="16665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F5BF37-693B-483A-02B5-09D797D0D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581" y="4972556"/>
            <a:ext cx="2501893" cy="16703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35AE44-FEDD-55A6-288E-795289B3D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33" y="7354922"/>
            <a:ext cx="2459979" cy="16747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898A9C-23C1-D092-9639-F5F9B77F2C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4493" y="7361302"/>
            <a:ext cx="2490509" cy="16619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BD74DF-7681-D4D9-B423-19F56ABF14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8440" y="7373706"/>
            <a:ext cx="2581293" cy="1656289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CBC193B-F7FA-6AB1-0688-F44A9CB32EF3}"/>
              </a:ext>
            </a:extLst>
          </p:cNvPr>
          <p:cNvCxnSpPr/>
          <p:nvPr/>
        </p:nvCxnSpPr>
        <p:spPr>
          <a:xfrm>
            <a:off x="-4790" y="4330748"/>
            <a:ext cx="75596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EA2FFFC-E8CB-EA4F-71A5-AB61B1D72702}"/>
              </a:ext>
            </a:extLst>
          </p:cNvPr>
          <p:cNvSpPr txBox="1"/>
          <p:nvPr/>
        </p:nvSpPr>
        <p:spPr>
          <a:xfrm>
            <a:off x="9194" y="507744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349A102-4671-42D7-A925-3A5034018697}"/>
              </a:ext>
            </a:extLst>
          </p:cNvPr>
          <p:cNvSpPr txBox="1"/>
          <p:nvPr/>
        </p:nvSpPr>
        <p:spPr>
          <a:xfrm>
            <a:off x="0" y="434368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898D22-E154-485D-9A2C-3BF5C501AB3D}"/>
              </a:ext>
            </a:extLst>
          </p:cNvPr>
          <p:cNvSpPr txBox="1"/>
          <p:nvPr/>
        </p:nvSpPr>
        <p:spPr>
          <a:xfrm>
            <a:off x="-10329" y="6812208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6A2CA0-FDA5-44BE-9F89-C45269934355}"/>
              </a:ext>
            </a:extLst>
          </p:cNvPr>
          <p:cNvSpPr txBox="1"/>
          <p:nvPr/>
        </p:nvSpPr>
        <p:spPr>
          <a:xfrm>
            <a:off x="2729195" y="4396833"/>
            <a:ext cx="310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Non-contaminants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5F8535-A28F-DE75-EE62-681B38248DDA}"/>
              </a:ext>
            </a:extLst>
          </p:cNvPr>
          <p:cNvSpPr/>
          <p:nvPr/>
        </p:nvSpPr>
        <p:spPr>
          <a:xfrm>
            <a:off x="877392" y="6560644"/>
            <a:ext cx="6467441" cy="1896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873CB3C-CEC8-9BEF-386C-5A4658BB1BCB}"/>
              </a:ext>
            </a:extLst>
          </p:cNvPr>
          <p:cNvSpPr/>
          <p:nvPr/>
        </p:nvSpPr>
        <p:spPr>
          <a:xfrm>
            <a:off x="793786" y="8945128"/>
            <a:ext cx="6467441" cy="1896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093184-17B3-F07B-3898-3BCA879F0B96}"/>
              </a:ext>
            </a:extLst>
          </p:cNvPr>
          <p:cNvSpPr/>
          <p:nvPr/>
        </p:nvSpPr>
        <p:spPr>
          <a:xfrm>
            <a:off x="1587564" y="9266973"/>
            <a:ext cx="4141071" cy="470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9ACA5F0-DF57-F326-2675-476EC9B613B7}"/>
              </a:ext>
            </a:extLst>
          </p:cNvPr>
          <p:cNvCxnSpPr/>
          <p:nvPr/>
        </p:nvCxnSpPr>
        <p:spPr>
          <a:xfrm>
            <a:off x="2420875" y="9398896"/>
            <a:ext cx="289984" cy="0"/>
          </a:xfrm>
          <a:prstGeom prst="line">
            <a:avLst/>
          </a:prstGeom>
          <a:ln w="25400">
            <a:solidFill>
              <a:srgbClr val="A7A8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381F06F-F122-6200-8CBC-CDBD9084EB67}"/>
              </a:ext>
            </a:extLst>
          </p:cNvPr>
          <p:cNvCxnSpPr/>
          <p:nvPr/>
        </p:nvCxnSpPr>
        <p:spPr>
          <a:xfrm>
            <a:off x="2419691" y="9602096"/>
            <a:ext cx="289984" cy="0"/>
          </a:xfrm>
          <a:prstGeom prst="line">
            <a:avLst/>
          </a:prstGeom>
          <a:ln w="25400">
            <a:solidFill>
              <a:srgbClr val="5A95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E92CF4D-26E0-ECAD-3638-621C5C428C86}"/>
              </a:ext>
            </a:extLst>
          </p:cNvPr>
          <p:cNvCxnSpPr/>
          <p:nvPr/>
        </p:nvCxnSpPr>
        <p:spPr>
          <a:xfrm>
            <a:off x="4145825" y="9399664"/>
            <a:ext cx="28998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ADD7FA1-B8B9-7533-A2DD-302333E24882}"/>
              </a:ext>
            </a:extLst>
          </p:cNvPr>
          <p:cNvCxnSpPr/>
          <p:nvPr/>
        </p:nvCxnSpPr>
        <p:spPr>
          <a:xfrm>
            <a:off x="4145825" y="9602096"/>
            <a:ext cx="289984" cy="0"/>
          </a:xfrm>
          <a:prstGeom prst="line">
            <a:avLst/>
          </a:prstGeom>
          <a:ln w="25400">
            <a:solidFill>
              <a:srgbClr val="A564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1F6A0C-18F7-F687-F9F6-98FAFEABC6F6}"/>
              </a:ext>
            </a:extLst>
          </p:cNvPr>
          <p:cNvCxnSpPr/>
          <p:nvPr/>
        </p:nvCxnSpPr>
        <p:spPr>
          <a:xfrm>
            <a:off x="3475755" y="9392161"/>
            <a:ext cx="28998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255D9F5-BCF3-E7CF-4C41-C25670BFC62D}"/>
              </a:ext>
            </a:extLst>
          </p:cNvPr>
          <p:cNvCxnSpPr/>
          <p:nvPr/>
        </p:nvCxnSpPr>
        <p:spPr>
          <a:xfrm>
            <a:off x="3475755" y="9602096"/>
            <a:ext cx="289984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9709BBB-ED3D-6A64-4F33-530B06A9139F}"/>
              </a:ext>
            </a:extLst>
          </p:cNvPr>
          <p:cNvSpPr txBox="1"/>
          <p:nvPr/>
        </p:nvSpPr>
        <p:spPr>
          <a:xfrm>
            <a:off x="2673864" y="9253662"/>
            <a:ext cx="771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Coverage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761ECA2-F27D-9BB8-7B21-D5D4740514C8}"/>
              </a:ext>
            </a:extLst>
          </p:cNvPr>
          <p:cNvSpPr txBox="1"/>
          <p:nvPr/>
        </p:nvSpPr>
        <p:spPr>
          <a:xfrm>
            <a:off x="2673864" y="9456922"/>
            <a:ext cx="771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GC skew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490DED-C66A-D916-E8C3-662B725247B9}"/>
              </a:ext>
            </a:extLst>
          </p:cNvPr>
          <p:cNvSpPr txBox="1"/>
          <p:nvPr/>
        </p:nvSpPr>
        <p:spPr>
          <a:xfrm>
            <a:off x="4395169" y="9451539"/>
            <a:ext cx="1369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Least squares fit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6F2A3F6-FC56-3277-6626-6BA307E159FF}"/>
              </a:ext>
            </a:extLst>
          </p:cNvPr>
          <p:cNvSpPr txBox="1"/>
          <p:nvPr/>
        </p:nvSpPr>
        <p:spPr>
          <a:xfrm>
            <a:off x="3716834" y="9248728"/>
            <a:ext cx="387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Ori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FF9C15-8356-D8AD-7103-DEBB9E609080}"/>
              </a:ext>
            </a:extLst>
          </p:cNvPr>
          <p:cNvSpPr txBox="1"/>
          <p:nvPr/>
        </p:nvSpPr>
        <p:spPr>
          <a:xfrm>
            <a:off x="3710036" y="9466655"/>
            <a:ext cx="401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F40C9-0BC0-4C9F-E5B7-98484758C96A}"/>
              </a:ext>
            </a:extLst>
          </p:cNvPr>
          <p:cNvSpPr txBox="1"/>
          <p:nvPr/>
        </p:nvSpPr>
        <p:spPr>
          <a:xfrm>
            <a:off x="4394721" y="9266973"/>
            <a:ext cx="1369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Median smoothing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8A3360B-D2B1-F9E1-551A-71F1AB4BB227}"/>
              </a:ext>
            </a:extLst>
          </p:cNvPr>
          <p:cNvSpPr txBox="1"/>
          <p:nvPr/>
        </p:nvSpPr>
        <p:spPr>
          <a:xfrm>
            <a:off x="1745439" y="9360882"/>
            <a:ext cx="771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2265571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02DD7C08-7387-4D9D-8E34-21199D9173EB}"/>
              </a:ext>
            </a:extLst>
          </p:cNvPr>
          <p:cNvSpPr/>
          <p:nvPr/>
        </p:nvSpPr>
        <p:spPr>
          <a:xfrm>
            <a:off x="78880" y="110314"/>
            <a:ext cx="7480795" cy="7924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898D22-E154-485D-9A2C-3BF5C501AB3D}"/>
              </a:ext>
            </a:extLst>
          </p:cNvPr>
          <p:cNvSpPr txBox="1"/>
          <p:nvPr/>
        </p:nvSpPr>
        <p:spPr>
          <a:xfrm>
            <a:off x="7178377" y="114516"/>
            <a:ext cx="353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2773D6-B280-4CF9-BAF9-4D87B3E95090}"/>
              </a:ext>
            </a:extLst>
          </p:cNvPr>
          <p:cNvSpPr txBox="1"/>
          <p:nvPr/>
        </p:nvSpPr>
        <p:spPr>
          <a:xfrm>
            <a:off x="155043" y="110313"/>
            <a:ext cx="437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After decontamination (124 species)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C2A06C-C1CB-4653-A06C-30DAA41C2790}"/>
              </a:ext>
            </a:extLst>
          </p:cNvPr>
          <p:cNvSpPr txBox="1"/>
          <p:nvPr/>
        </p:nvSpPr>
        <p:spPr>
          <a:xfrm>
            <a:off x="98974" y="3478601"/>
            <a:ext cx="450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Before decontamination (871 species)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C199A4-92F4-4A74-BF1A-1EC62FD0F501}"/>
              </a:ext>
            </a:extLst>
          </p:cNvPr>
          <p:cNvCxnSpPr>
            <a:cxnSpLocks/>
          </p:cNvCxnSpPr>
          <p:nvPr/>
        </p:nvCxnSpPr>
        <p:spPr>
          <a:xfrm>
            <a:off x="948267" y="5830331"/>
            <a:ext cx="1959461" cy="593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B21F8F2-12CA-4FF0-9EB4-BD8DAD97BBB1}"/>
              </a:ext>
            </a:extLst>
          </p:cNvPr>
          <p:cNvCxnSpPr>
            <a:cxnSpLocks/>
          </p:cNvCxnSpPr>
          <p:nvPr/>
        </p:nvCxnSpPr>
        <p:spPr>
          <a:xfrm>
            <a:off x="2383199" y="5830332"/>
            <a:ext cx="533438" cy="33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A74DAD-F810-42EB-89F6-79C88DC11EC1}"/>
              </a:ext>
            </a:extLst>
          </p:cNvPr>
          <p:cNvCxnSpPr>
            <a:cxnSpLocks/>
          </p:cNvCxnSpPr>
          <p:nvPr/>
        </p:nvCxnSpPr>
        <p:spPr>
          <a:xfrm>
            <a:off x="3866931" y="5830331"/>
            <a:ext cx="0" cy="349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82518F1-5642-42EA-B0E9-90292D6F7351}"/>
              </a:ext>
            </a:extLst>
          </p:cNvPr>
          <p:cNvCxnSpPr>
            <a:cxnSpLocks/>
          </p:cNvCxnSpPr>
          <p:nvPr/>
        </p:nvCxnSpPr>
        <p:spPr>
          <a:xfrm flipH="1">
            <a:off x="4816404" y="5837193"/>
            <a:ext cx="505948" cy="349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11C5C5A-ED88-4EE2-88A2-14EA6725D7B9}"/>
              </a:ext>
            </a:extLst>
          </p:cNvPr>
          <p:cNvCxnSpPr>
            <a:cxnSpLocks/>
          </p:cNvCxnSpPr>
          <p:nvPr/>
        </p:nvCxnSpPr>
        <p:spPr>
          <a:xfrm flipH="1">
            <a:off x="4816023" y="5830331"/>
            <a:ext cx="1874073" cy="593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94B717-083D-48F2-81FD-2E90851B2C70}"/>
              </a:ext>
            </a:extLst>
          </p:cNvPr>
          <p:cNvSpPr/>
          <p:nvPr/>
        </p:nvSpPr>
        <p:spPr>
          <a:xfrm>
            <a:off x="2917018" y="6180245"/>
            <a:ext cx="1890096" cy="170377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64277A-61E8-4085-A22F-4AEE395A2E99}"/>
              </a:ext>
            </a:extLst>
          </p:cNvPr>
          <p:cNvSpPr txBox="1"/>
          <p:nvPr/>
        </p:nvSpPr>
        <p:spPr>
          <a:xfrm>
            <a:off x="3005275" y="6682368"/>
            <a:ext cx="1736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common associations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20EB77-6F66-4268-A6CB-2426C3D12CCF}"/>
              </a:ext>
            </a:extLst>
          </p:cNvPr>
          <p:cNvSpPr txBox="1"/>
          <p:nvPr/>
        </p:nvSpPr>
        <p:spPr>
          <a:xfrm>
            <a:off x="7178377" y="3509313"/>
            <a:ext cx="381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67" name="Left Brace 66">
            <a:extLst>
              <a:ext uri="{FF2B5EF4-FFF2-40B4-BE49-F238E27FC236}">
                <a16:creationId xmlns:a16="http://schemas.microsoft.com/office/drawing/2014/main" id="{921B1FEC-B56E-4EF4-BE2E-83F7B0CBB893}"/>
              </a:ext>
            </a:extLst>
          </p:cNvPr>
          <p:cNvSpPr/>
          <p:nvPr/>
        </p:nvSpPr>
        <p:spPr>
          <a:xfrm rot="5400000">
            <a:off x="3701950" y="547755"/>
            <a:ext cx="213222" cy="724177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8F77CE37-6979-4998-E835-569CA74BF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432" y="638197"/>
            <a:ext cx="2404519" cy="2404519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DBC932A-283D-826D-0701-35658B422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14" y="638277"/>
            <a:ext cx="2404519" cy="2404519"/>
          </a:xfrm>
          <a:prstGeom prst="rect">
            <a:avLst/>
          </a:prstGeom>
          <a:ln>
            <a:noFill/>
          </a:ln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0BB0D4AB-3B8B-820A-F1B1-4211C2FEA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3" y="631146"/>
            <a:ext cx="2410671" cy="2410671"/>
          </a:xfrm>
          <a:prstGeom prst="rect">
            <a:avLst/>
          </a:prstGeom>
          <a:ln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FA13484-3635-4FDE-8B52-052A84B16790}"/>
              </a:ext>
            </a:extLst>
          </p:cNvPr>
          <p:cNvSpPr txBox="1"/>
          <p:nvPr/>
        </p:nvSpPr>
        <p:spPr>
          <a:xfrm>
            <a:off x="194059" y="524558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Corr. &gt; 0.05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9E18EA-F8A0-48FA-ACFC-43581966B39D}"/>
              </a:ext>
            </a:extLst>
          </p:cNvPr>
          <p:cNvSpPr txBox="1"/>
          <p:nvPr/>
        </p:nvSpPr>
        <p:spPr>
          <a:xfrm>
            <a:off x="2607707" y="531193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Corr. &gt; 0.1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8D8118-7073-4DE7-88D5-85B8FB003F4B}"/>
              </a:ext>
            </a:extLst>
          </p:cNvPr>
          <p:cNvSpPr txBox="1"/>
          <p:nvPr/>
        </p:nvSpPr>
        <p:spPr>
          <a:xfrm>
            <a:off x="5030021" y="533099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Corr. &gt; 0.2</a:t>
            </a:r>
          </a:p>
        </p:txBody>
      </p:sp>
      <p:pic>
        <p:nvPicPr>
          <p:cNvPr id="21" name="Picture 20" descr="A picture containing map&#10;&#10;Description automatically generated">
            <a:extLst>
              <a:ext uri="{FF2B5EF4-FFF2-40B4-BE49-F238E27FC236}">
                <a16:creationId xmlns:a16="http://schemas.microsoft.com/office/drawing/2014/main" id="{73BDB18E-4C42-4EBA-0AF2-837E91BAA2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75" y="4081875"/>
            <a:ext cx="1473497" cy="1473497"/>
          </a:xfrm>
          <a:prstGeom prst="rect">
            <a:avLst/>
          </a:prstGeom>
          <a:ln>
            <a:noFill/>
          </a:ln>
        </p:spPr>
      </p:pic>
      <p:pic>
        <p:nvPicPr>
          <p:cNvPr id="24" name="Picture 23" descr="A picture containing map&#10;&#10;Description automatically generated">
            <a:extLst>
              <a:ext uri="{FF2B5EF4-FFF2-40B4-BE49-F238E27FC236}">
                <a16:creationId xmlns:a16="http://schemas.microsoft.com/office/drawing/2014/main" id="{516560CD-406D-F1B9-7F6F-16DB3E60D0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29" y="4079766"/>
            <a:ext cx="1494876" cy="1494876"/>
          </a:xfrm>
          <a:prstGeom prst="rect">
            <a:avLst/>
          </a:prstGeom>
          <a:ln>
            <a:noFill/>
          </a:ln>
        </p:spPr>
      </p:pic>
      <p:pic>
        <p:nvPicPr>
          <p:cNvPr id="28" name="Picture 27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9431DFE1-308D-1238-4906-CF333FC8C6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180" y="4077776"/>
            <a:ext cx="1467126" cy="1467126"/>
          </a:xfrm>
          <a:prstGeom prst="rect">
            <a:avLst/>
          </a:prstGeom>
          <a:ln>
            <a:noFill/>
          </a:ln>
        </p:spPr>
      </p:pic>
      <p:pic>
        <p:nvPicPr>
          <p:cNvPr id="30" name="Picture 29" descr="A picture containing chart&#10;&#10;Description automatically generated">
            <a:extLst>
              <a:ext uri="{FF2B5EF4-FFF2-40B4-BE49-F238E27FC236}">
                <a16:creationId xmlns:a16="http://schemas.microsoft.com/office/drawing/2014/main" id="{0DD2B53E-31DF-8BA1-5C72-74E730E105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74" y="4074331"/>
            <a:ext cx="1471812" cy="1471812"/>
          </a:xfrm>
          <a:prstGeom prst="rect">
            <a:avLst/>
          </a:prstGeom>
          <a:ln>
            <a:noFill/>
          </a:ln>
        </p:spPr>
      </p:pic>
      <p:pic>
        <p:nvPicPr>
          <p:cNvPr id="32" name="Picture 3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8F92302-9F83-A82F-0D50-D5AFDA7728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0" y="4085136"/>
            <a:ext cx="1468278" cy="1468278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E6E8C4-8196-48E6-BB59-71FDCE8EA887}"/>
              </a:ext>
            </a:extLst>
          </p:cNvPr>
          <p:cNvSpPr txBox="1"/>
          <p:nvPr/>
        </p:nvSpPr>
        <p:spPr>
          <a:xfrm>
            <a:off x="213475" y="5550217"/>
            <a:ext cx="1403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HELIOS (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= 2284)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174417-7223-4CA3-B4A3-943D74E04B87}"/>
              </a:ext>
            </a:extLst>
          </p:cNvPr>
          <p:cNvSpPr txBox="1"/>
          <p:nvPr/>
        </p:nvSpPr>
        <p:spPr>
          <a:xfrm>
            <a:off x="1791492" y="5550217"/>
            <a:ext cx="1155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TTSH (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= 653)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91332D-BD42-4389-A2D1-9FC391770D2C}"/>
              </a:ext>
            </a:extLst>
          </p:cNvPr>
          <p:cNvSpPr txBox="1"/>
          <p:nvPr/>
        </p:nvSpPr>
        <p:spPr>
          <a:xfrm>
            <a:off x="3264727" y="5552781"/>
            <a:ext cx="1155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SERI (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= 835)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5688DC-FF43-405A-BEDA-FAE91E5F6A9C}"/>
              </a:ext>
            </a:extLst>
          </p:cNvPr>
          <p:cNvSpPr txBox="1"/>
          <p:nvPr/>
        </p:nvSpPr>
        <p:spPr>
          <a:xfrm>
            <a:off x="4663944" y="5556957"/>
            <a:ext cx="1303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MEC (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= 2713)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28F19-8A58-4AF2-8B0E-845523400E6E}"/>
              </a:ext>
            </a:extLst>
          </p:cNvPr>
          <p:cNvSpPr txBox="1"/>
          <p:nvPr/>
        </p:nvSpPr>
        <p:spPr>
          <a:xfrm>
            <a:off x="6085090" y="5556957"/>
            <a:ext cx="13756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PRISM (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= 1248)</a:t>
            </a:r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4ED8C82A-4D99-44E2-B0F3-FCADCCD50953}"/>
              </a:ext>
            </a:extLst>
          </p:cNvPr>
          <p:cNvSpPr/>
          <p:nvPr/>
        </p:nvSpPr>
        <p:spPr>
          <a:xfrm rot="16200000">
            <a:off x="3674248" y="-608373"/>
            <a:ext cx="213222" cy="724177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8E1B84C-9FD9-49E6-9F98-61F2EE775FE8}"/>
              </a:ext>
            </a:extLst>
          </p:cNvPr>
          <p:cNvSpPr txBox="1"/>
          <p:nvPr/>
        </p:nvSpPr>
        <p:spPr>
          <a:xfrm>
            <a:off x="3357782" y="3114645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1612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D7AFA5-CE83-473F-829D-FD6251F86C40}"/>
              </a:ext>
            </a:extLst>
          </p:cNvPr>
          <p:cNvSpPr txBox="1"/>
          <p:nvPr/>
        </p:nvSpPr>
        <p:spPr>
          <a:xfrm>
            <a:off x="3315979" y="3839648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Corr. &gt; 0.2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0192446-4EB3-A05D-9573-67D15BC5215F}"/>
              </a:ext>
            </a:extLst>
          </p:cNvPr>
          <p:cNvSpPr/>
          <p:nvPr/>
        </p:nvSpPr>
        <p:spPr>
          <a:xfrm>
            <a:off x="5782867" y="6851485"/>
            <a:ext cx="1647271" cy="1032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3997E4-C261-CAE7-E176-C70C194D7EAF}"/>
              </a:ext>
            </a:extLst>
          </p:cNvPr>
          <p:cNvSpPr txBox="1"/>
          <p:nvPr/>
        </p:nvSpPr>
        <p:spPr>
          <a:xfrm>
            <a:off x="5783201" y="6877648"/>
            <a:ext cx="87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D1621D2-C0FD-A4DA-6653-2B5480B83C6B}"/>
              </a:ext>
            </a:extLst>
          </p:cNvPr>
          <p:cNvSpPr/>
          <p:nvPr/>
        </p:nvSpPr>
        <p:spPr>
          <a:xfrm>
            <a:off x="5955917" y="7287211"/>
            <a:ext cx="104156" cy="105266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A67838-CCA5-CDC5-6104-38DF0E8BDBE4}"/>
              </a:ext>
            </a:extLst>
          </p:cNvPr>
          <p:cNvSpPr txBox="1"/>
          <p:nvPr/>
        </p:nvSpPr>
        <p:spPr>
          <a:xfrm>
            <a:off x="6114164" y="7190722"/>
            <a:ext cx="1394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Microbial species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3B9302-7096-8D42-8B03-61AB14387293}"/>
              </a:ext>
            </a:extLst>
          </p:cNvPr>
          <p:cNvCxnSpPr/>
          <p:nvPr/>
        </p:nvCxnSpPr>
        <p:spPr>
          <a:xfrm>
            <a:off x="5878403" y="7731942"/>
            <a:ext cx="241300" cy="0"/>
          </a:xfrm>
          <a:prstGeom prst="line">
            <a:avLst/>
          </a:prstGeom>
          <a:ln w="25400">
            <a:solidFill>
              <a:srgbClr val="406C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5E5236-F519-5F0B-50A7-8E522071BB54}"/>
              </a:ext>
            </a:extLst>
          </p:cNvPr>
          <p:cNvCxnSpPr/>
          <p:nvPr/>
        </p:nvCxnSpPr>
        <p:spPr>
          <a:xfrm>
            <a:off x="5878403" y="7546474"/>
            <a:ext cx="241300" cy="0"/>
          </a:xfrm>
          <a:prstGeom prst="line">
            <a:avLst/>
          </a:prstGeom>
          <a:ln w="25400">
            <a:solidFill>
              <a:srgbClr val="A9D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DE07066-B167-AD3A-67E9-9A4794D673E2}"/>
              </a:ext>
            </a:extLst>
          </p:cNvPr>
          <p:cNvSpPr txBox="1"/>
          <p:nvPr/>
        </p:nvSpPr>
        <p:spPr>
          <a:xfrm>
            <a:off x="6114164" y="7394232"/>
            <a:ext cx="131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Co-occurrence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F6D0AD-FD63-9743-4D88-315C457C618C}"/>
              </a:ext>
            </a:extLst>
          </p:cNvPr>
          <p:cNvSpPr txBox="1"/>
          <p:nvPr/>
        </p:nvSpPr>
        <p:spPr>
          <a:xfrm>
            <a:off x="6114164" y="7607025"/>
            <a:ext cx="1125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Co-exclusion</a:t>
            </a:r>
          </a:p>
        </p:txBody>
      </p:sp>
    </p:spTree>
    <p:extLst>
      <p:ext uri="{BB962C8B-B14F-4D97-AF65-F5344CB8AC3E}">
        <p14:creationId xmlns:p14="http://schemas.microsoft.com/office/powerpoint/2010/main" val="225570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D6786F-693E-4678-BD7B-73DB742A8D5A}"/>
              </a:ext>
            </a:extLst>
          </p:cNvPr>
          <p:cNvSpPr>
            <a:spLocks/>
          </p:cNvSpPr>
          <p:nvPr/>
        </p:nvSpPr>
        <p:spPr>
          <a:xfrm>
            <a:off x="-1" y="461565"/>
            <a:ext cx="7559675" cy="8283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 descr="Chart, waterfall chart&#10;&#10;Description automatically generated">
            <a:extLst>
              <a:ext uri="{FF2B5EF4-FFF2-40B4-BE49-F238E27FC236}">
                <a16:creationId xmlns:a16="http://schemas.microsoft.com/office/drawing/2014/main" id="{D3858485-C524-2B6D-ADEC-DF5BDF749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02" y="5097457"/>
            <a:ext cx="3866499" cy="3222082"/>
          </a:xfrm>
          <a:prstGeom prst="rect">
            <a:avLst/>
          </a:prstGeom>
        </p:spPr>
      </p:pic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F38B6A82-5DA4-E660-DADB-1485ED3C9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0" y="523095"/>
            <a:ext cx="7315215" cy="457200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4F5F93B-5CF2-81FD-6F25-5AC57A69AF95}"/>
              </a:ext>
            </a:extLst>
          </p:cNvPr>
          <p:cNvSpPr/>
          <p:nvPr/>
        </p:nvSpPr>
        <p:spPr>
          <a:xfrm>
            <a:off x="3545530" y="5753881"/>
            <a:ext cx="869123" cy="705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F6B9AF-4766-2FAE-1254-357EE17FA492}"/>
              </a:ext>
            </a:extLst>
          </p:cNvPr>
          <p:cNvSpPr txBox="1"/>
          <p:nvPr/>
        </p:nvSpPr>
        <p:spPr>
          <a:xfrm>
            <a:off x="3471042" y="5055320"/>
            <a:ext cx="284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1F16A3-ADC0-4954-A009-20CFD73BEA56}"/>
              </a:ext>
            </a:extLst>
          </p:cNvPr>
          <p:cNvSpPr txBox="1"/>
          <p:nvPr/>
        </p:nvSpPr>
        <p:spPr>
          <a:xfrm>
            <a:off x="47927" y="5086500"/>
            <a:ext cx="55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3413AC-1FC7-22E4-B0BD-ED5BC2FFDD0C}"/>
              </a:ext>
            </a:extLst>
          </p:cNvPr>
          <p:cNvSpPr txBox="1"/>
          <p:nvPr/>
        </p:nvSpPr>
        <p:spPr>
          <a:xfrm>
            <a:off x="1079195" y="8406247"/>
            <a:ext cx="2391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Genital microbes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053D97-8418-B97F-D54B-B367146AA164}"/>
              </a:ext>
            </a:extLst>
          </p:cNvPr>
          <p:cNvSpPr txBox="1"/>
          <p:nvPr/>
        </p:nvSpPr>
        <p:spPr>
          <a:xfrm>
            <a:off x="4654646" y="8406247"/>
            <a:ext cx="1473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Gut microbes</a:t>
            </a:r>
          </a:p>
        </p:txBody>
      </p:sp>
      <p:pic>
        <p:nvPicPr>
          <p:cNvPr id="33" name="Picture 32" descr="Chart&#10;&#10;Description automatically generated">
            <a:extLst>
              <a:ext uri="{FF2B5EF4-FFF2-40B4-BE49-F238E27FC236}">
                <a16:creationId xmlns:a16="http://schemas.microsoft.com/office/drawing/2014/main" id="{E695C7B2-8AFE-3C6D-6F87-D06DD00EB4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070" y="5146916"/>
            <a:ext cx="3866498" cy="3222081"/>
          </a:xfrm>
          <a:prstGeom prst="rect">
            <a:avLst/>
          </a:prstGeom>
        </p:spPr>
      </p:pic>
      <p:pic>
        <p:nvPicPr>
          <p:cNvPr id="35" name="Picture 34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2C2CDB8D-CA5F-D397-9674-F466BA209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425" y="735874"/>
            <a:ext cx="830257" cy="8302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992E69E-D6D0-272A-371B-0C636DCBC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092" y="2846577"/>
            <a:ext cx="466921" cy="12305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8E239C-2968-4132-9B99-3EDCBEB7F6BF}"/>
              </a:ext>
            </a:extLst>
          </p:cNvPr>
          <p:cNvSpPr txBox="1"/>
          <p:nvPr/>
        </p:nvSpPr>
        <p:spPr>
          <a:xfrm>
            <a:off x="20858" y="461564"/>
            <a:ext cx="302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52231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A4E318E-15D9-4A8C-F582-9BDC165FDEDF}"/>
              </a:ext>
            </a:extLst>
          </p:cNvPr>
          <p:cNvSpPr>
            <a:spLocks/>
          </p:cNvSpPr>
          <p:nvPr/>
        </p:nvSpPr>
        <p:spPr>
          <a:xfrm>
            <a:off x="-26348" y="60332"/>
            <a:ext cx="7586023" cy="9258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86DD2B4-93C8-AEFB-5FDC-656977209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9" y="217108"/>
            <a:ext cx="5217337" cy="5217337"/>
          </a:xfrm>
          <a:prstGeom prst="rect">
            <a:avLst/>
          </a:prstGeom>
        </p:spPr>
      </p:pic>
      <p:pic>
        <p:nvPicPr>
          <p:cNvPr id="3" name="Picture 2" descr="A picture containing map&#10;&#10;Description automatically generated">
            <a:extLst>
              <a:ext uri="{FF2B5EF4-FFF2-40B4-BE49-F238E27FC236}">
                <a16:creationId xmlns:a16="http://schemas.microsoft.com/office/drawing/2014/main" id="{29111A78-7B73-4FDE-8BD6-65AC66AF9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90" y="5840755"/>
            <a:ext cx="1924752" cy="1924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043142BE-C21B-C2CF-A9B9-AAC7E760A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61" y="5840755"/>
            <a:ext cx="1924752" cy="1924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BC1FE52C-F822-C65E-F901-6617804125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332" y="5840755"/>
            <a:ext cx="1924752" cy="1924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1B22E6-6856-EB20-64FE-11C8CA477EDA}"/>
              </a:ext>
            </a:extLst>
          </p:cNvPr>
          <p:cNvSpPr/>
          <p:nvPr/>
        </p:nvSpPr>
        <p:spPr>
          <a:xfrm>
            <a:off x="5388230" y="8095725"/>
            <a:ext cx="1647271" cy="1032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2797B-A4B4-5B62-2454-67CB5520DC03}"/>
              </a:ext>
            </a:extLst>
          </p:cNvPr>
          <p:cNvSpPr txBox="1"/>
          <p:nvPr/>
        </p:nvSpPr>
        <p:spPr>
          <a:xfrm>
            <a:off x="5388564" y="8121888"/>
            <a:ext cx="87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F3B6BA-C8FC-FC20-FEE6-646E0FA784D1}"/>
              </a:ext>
            </a:extLst>
          </p:cNvPr>
          <p:cNvSpPr/>
          <p:nvPr/>
        </p:nvSpPr>
        <p:spPr>
          <a:xfrm>
            <a:off x="5561280" y="8531451"/>
            <a:ext cx="104156" cy="105266"/>
          </a:xfrm>
          <a:prstGeom prst="ellipse">
            <a:avLst/>
          </a:prstGeom>
          <a:solidFill>
            <a:srgbClr val="E6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9C508C-1D46-64E1-C58F-C4185A23D4A4}"/>
              </a:ext>
            </a:extLst>
          </p:cNvPr>
          <p:cNvSpPr txBox="1"/>
          <p:nvPr/>
        </p:nvSpPr>
        <p:spPr>
          <a:xfrm>
            <a:off x="5719527" y="8434962"/>
            <a:ext cx="1394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Microbial species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6F5FB2-C349-B7EA-246B-DD0E46EA4F70}"/>
              </a:ext>
            </a:extLst>
          </p:cNvPr>
          <p:cNvCxnSpPr/>
          <p:nvPr/>
        </p:nvCxnSpPr>
        <p:spPr>
          <a:xfrm>
            <a:off x="5483766" y="8976182"/>
            <a:ext cx="241300" cy="0"/>
          </a:xfrm>
          <a:prstGeom prst="line">
            <a:avLst/>
          </a:prstGeom>
          <a:ln w="25400">
            <a:solidFill>
              <a:srgbClr val="406C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BD15EB-A55E-0FCA-7280-AC18BACE8C5A}"/>
              </a:ext>
            </a:extLst>
          </p:cNvPr>
          <p:cNvCxnSpPr/>
          <p:nvPr/>
        </p:nvCxnSpPr>
        <p:spPr>
          <a:xfrm>
            <a:off x="5483766" y="8790714"/>
            <a:ext cx="241300" cy="0"/>
          </a:xfrm>
          <a:prstGeom prst="line">
            <a:avLst/>
          </a:prstGeom>
          <a:ln w="25400">
            <a:solidFill>
              <a:srgbClr val="A9D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91C6F80-FE74-58DC-FB47-0F55D9CD36D4}"/>
              </a:ext>
            </a:extLst>
          </p:cNvPr>
          <p:cNvSpPr txBox="1"/>
          <p:nvPr/>
        </p:nvSpPr>
        <p:spPr>
          <a:xfrm>
            <a:off x="5719527" y="8638472"/>
            <a:ext cx="1315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Co-occurrence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F93064-F18E-FFFD-DFE3-02FA5C6D16C7}"/>
              </a:ext>
            </a:extLst>
          </p:cNvPr>
          <p:cNvSpPr txBox="1"/>
          <p:nvPr/>
        </p:nvSpPr>
        <p:spPr>
          <a:xfrm>
            <a:off x="5719527" y="8851265"/>
            <a:ext cx="1125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Co-exclusion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AF1D86-BF03-11D6-C285-DC3CD72E4A47}"/>
              </a:ext>
            </a:extLst>
          </p:cNvPr>
          <p:cNvSpPr txBox="1"/>
          <p:nvPr/>
        </p:nvSpPr>
        <p:spPr>
          <a:xfrm>
            <a:off x="425065" y="5468885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Corr. &gt; 0.05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1F6666-534E-4592-EEB5-CB75D54C18D7}"/>
              </a:ext>
            </a:extLst>
          </p:cNvPr>
          <p:cNvSpPr txBox="1"/>
          <p:nvPr/>
        </p:nvSpPr>
        <p:spPr>
          <a:xfrm>
            <a:off x="2727543" y="5488264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Corr. &gt; 0.1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4F7FFD-5363-9824-590B-11FF835A3D19}"/>
              </a:ext>
            </a:extLst>
          </p:cNvPr>
          <p:cNvSpPr txBox="1"/>
          <p:nvPr/>
        </p:nvSpPr>
        <p:spPr>
          <a:xfrm>
            <a:off x="5030021" y="5496904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Corr. &gt; 0.2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4E27BEEC-920F-0201-6445-61044440E60E}"/>
              </a:ext>
            </a:extLst>
          </p:cNvPr>
          <p:cNvSpPr/>
          <p:nvPr/>
        </p:nvSpPr>
        <p:spPr>
          <a:xfrm rot="16200000">
            <a:off x="3642525" y="4670849"/>
            <a:ext cx="263585" cy="651953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6FFBD1-F9F9-85EF-42C1-7B123212E28D}"/>
              </a:ext>
            </a:extLst>
          </p:cNvPr>
          <p:cNvSpPr txBox="1"/>
          <p:nvPr/>
        </p:nvSpPr>
        <p:spPr>
          <a:xfrm>
            <a:off x="3357782" y="8007565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67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0716A3-7625-22EB-E941-515BBC9627AE}"/>
              </a:ext>
            </a:extLst>
          </p:cNvPr>
          <p:cNvSpPr txBox="1"/>
          <p:nvPr/>
        </p:nvSpPr>
        <p:spPr>
          <a:xfrm>
            <a:off x="197872" y="5493354"/>
            <a:ext cx="55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B7FAA4-160D-F5DD-88BD-71E764697D39}"/>
              </a:ext>
            </a:extLst>
          </p:cNvPr>
          <p:cNvSpPr txBox="1"/>
          <p:nvPr/>
        </p:nvSpPr>
        <p:spPr>
          <a:xfrm>
            <a:off x="210572" y="107469"/>
            <a:ext cx="302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82201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7DEB1BF-4CC6-47CA-98A2-9CF93E306620}"/>
              </a:ext>
            </a:extLst>
          </p:cNvPr>
          <p:cNvSpPr/>
          <p:nvPr/>
        </p:nvSpPr>
        <p:spPr>
          <a:xfrm>
            <a:off x="512090" y="583601"/>
            <a:ext cx="6878109" cy="6201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17928BF9-FBD0-4CF9-A0D7-D9DA06301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97" y="583601"/>
            <a:ext cx="3282702" cy="3282702"/>
          </a:xfrm>
          <a:prstGeom prst="rect">
            <a:avLst/>
          </a:prstGeo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C140AB3B-3F73-479E-BF16-0874401D5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7" y="583601"/>
            <a:ext cx="3282702" cy="3282702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A6B5EBAD-24BB-47C0-B576-526F2D03F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58" y="3410711"/>
            <a:ext cx="3374141" cy="3374141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27B0AE0F-31E6-45E0-B29F-DC2F3A645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78" y="3410710"/>
            <a:ext cx="3374141" cy="33741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249ADA-4FE2-4AC9-8B35-CD2E0BA5931C}"/>
              </a:ext>
            </a:extLst>
          </p:cNvPr>
          <p:cNvSpPr txBox="1"/>
          <p:nvPr/>
        </p:nvSpPr>
        <p:spPr>
          <a:xfrm>
            <a:off x="512091" y="827774"/>
            <a:ext cx="5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C02096-6155-4CBF-8129-6496CED113A1}"/>
              </a:ext>
            </a:extLst>
          </p:cNvPr>
          <p:cNvSpPr txBox="1"/>
          <p:nvPr/>
        </p:nvSpPr>
        <p:spPr>
          <a:xfrm>
            <a:off x="512090" y="3256821"/>
            <a:ext cx="5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FCF923-E357-48BF-BD48-AF215A9CA4F3}"/>
              </a:ext>
            </a:extLst>
          </p:cNvPr>
          <p:cNvSpPr txBox="1"/>
          <p:nvPr/>
        </p:nvSpPr>
        <p:spPr>
          <a:xfrm>
            <a:off x="3862569" y="808524"/>
            <a:ext cx="5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(b)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089BEE-4ACC-44A4-A081-6080E3C5C0F0}"/>
              </a:ext>
            </a:extLst>
          </p:cNvPr>
          <p:cNvSpPr txBox="1"/>
          <p:nvPr/>
        </p:nvSpPr>
        <p:spPr>
          <a:xfrm>
            <a:off x="3862569" y="3256820"/>
            <a:ext cx="5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7667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F8F4FC7-2EA5-BED7-E550-0B74A169A132}"/>
              </a:ext>
            </a:extLst>
          </p:cNvPr>
          <p:cNvSpPr/>
          <p:nvPr/>
        </p:nvSpPr>
        <p:spPr>
          <a:xfrm>
            <a:off x="888389" y="1955187"/>
            <a:ext cx="6671286" cy="60944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9B833F0F-7D75-328A-5608-760543442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57" y="1922294"/>
            <a:ext cx="6094488" cy="60944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3A1D8F5-88AF-B6A6-0330-A3AA95418A8A}"/>
              </a:ext>
            </a:extLst>
          </p:cNvPr>
          <p:cNvSpPr/>
          <p:nvPr/>
        </p:nvSpPr>
        <p:spPr>
          <a:xfrm>
            <a:off x="1465187" y="3371939"/>
            <a:ext cx="262013" cy="2711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36B57-BF7F-2A29-F6DC-CFA742CD1512}"/>
              </a:ext>
            </a:extLst>
          </p:cNvPr>
          <p:cNvSpPr txBox="1"/>
          <p:nvPr/>
        </p:nvSpPr>
        <p:spPr>
          <a:xfrm rot="16200000">
            <a:off x="524114" y="4512175"/>
            <a:ext cx="18697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Prop. of microbes detected</a:t>
            </a: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(before decontamination)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66691-AC68-4F90-1A7F-C21DF04FFE0D}"/>
              </a:ext>
            </a:extLst>
          </p:cNvPr>
          <p:cNvSpPr txBox="1"/>
          <p:nvPr/>
        </p:nvSpPr>
        <p:spPr>
          <a:xfrm rot="16200000">
            <a:off x="836907" y="2981116"/>
            <a:ext cx="12616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Prop. of positive cultures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8E1E0-D597-5B7A-A0E6-E4BA7C7276F4}"/>
              </a:ext>
            </a:extLst>
          </p:cNvPr>
          <p:cNvSpPr txBox="1"/>
          <p:nvPr/>
        </p:nvSpPr>
        <p:spPr>
          <a:xfrm rot="16200000">
            <a:off x="676334" y="6065431"/>
            <a:ext cx="1571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Prop. of non-contaminant species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14117B-3363-945F-C6AF-86E110E83536}"/>
              </a:ext>
            </a:extLst>
          </p:cNvPr>
          <p:cNvSpPr txBox="1"/>
          <p:nvPr/>
        </p:nvSpPr>
        <p:spPr>
          <a:xfrm>
            <a:off x="888389" y="2389724"/>
            <a:ext cx="418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127888-FD3A-04C2-68DC-C42394785004}"/>
              </a:ext>
            </a:extLst>
          </p:cNvPr>
          <p:cNvSpPr txBox="1"/>
          <p:nvPr/>
        </p:nvSpPr>
        <p:spPr>
          <a:xfrm>
            <a:off x="872993" y="3991203"/>
            <a:ext cx="418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C6B0CE-2B23-37B4-93AC-89179FE71648}"/>
              </a:ext>
            </a:extLst>
          </p:cNvPr>
          <p:cNvSpPr txBox="1"/>
          <p:nvPr/>
        </p:nvSpPr>
        <p:spPr>
          <a:xfrm>
            <a:off x="872993" y="5495262"/>
            <a:ext cx="418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53458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D6786F-693E-4678-BD7B-73DB742A8D5A}"/>
              </a:ext>
            </a:extLst>
          </p:cNvPr>
          <p:cNvSpPr>
            <a:spLocks/>
          </p:cNvSpPr>
          <p:nvPr/>
        </p:nvSpPr>
        <p:spPr>
          <a:xfrm>
            <a:off x="-26349" y="1310553"/>
            <a:ext cx="7586023" cy="7191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 descr="A picture containing chart&#10;&#10;Description automatically generated">
            <a:extLst>
              <a:ext uri="{FF2B5EF4-FFF2-40B4-BE49-F238E27FC236}">
                <a16:creationId xmlns:a16="http://schemas.microsoft.com/office/drawing/2014/main" id="{1AC167B4-659D-D9F1-F437-3B502F824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1" y="4123700"/>
            <a:ext cx="3753280" cy="4378827"/>
          </a:xfrm>
          <a:prstGeom prst="rect">
            <a:avLst/>
          </a:prstGeom>
        </p:spPr>
      </p:pic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02BBEFA2-7626-1B54-07AF-C86672503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891" y="4123700"/>
            <a:ext cx="3753280" cy="4378827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03D4E8AB-E361-275D-0C6E-D1F74B52D7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16" y="1377370"/>
            <a:ext cx="7552407" cy="2746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1F16A3-ADC0-4954-A009-20CFD73BEA56}"/>
              </a:ext>
            </a:extLst>
          </p:cNvPr>
          <p:cNvSpPr txBox="1"/>
          <p:nvPr/>
        </p:nvSpPr>
        <p:spPr>
          <a:xfrm>
            <a:off x="-1977" y="4073253"/>
            <a:ext cx="55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8E239C-2968-4132-9B99-3EDCBEB7F6BF}"/>
              </a:ext>
            </a:extLst>
          </p:cNvPr>
          <p:cNvSpPr txBox="1"/>
          <p:nvPr/>
        </p:nvSpPr>
        <p:spPr>
          <a:xfrm>
            <a:off x="-26349" y="1310553"/>
            <a:ext cx="302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F6B9AF-4766-2FAE-1254-357EE17FA492}"/>
              </a:ext>
            </a:extLst>
          </p:cNvPr>
          <p:cNvSpPr txBox="1"/>
          <p:nvPr/>
        </p:nvSpPr>
        <p:spPr>
          <a:xfrm>
            <a:off x="3731709" y="4073253"/>
            <a:ext cx="284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2545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7743</TotalTime>
  <Words>691</Words>
  <Application>Microsoft Office PowerPoint</Application>
  <PresentationFormat>Custom</PresentationFormat>
  <Paragraphs>256</Paragraphs>
  <Slides>17</Slides>
  <Notes>13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Cedric Tan</dc:creator>
  <cp:lastModifiedBy>Cedric Tan</cp:lastModifiedBy>
  <cp:revision>491</cp:revision>
  <dcterms:created xsi:type="dcterms:W3CDTF">2022-03-11T03:42:19Z</dcterms:created>
  <dcterms:modified xsi:type="dcterms:W3CDTF">2022-05-29T07:58:12Z</dcterms:modified>
</cp:coreProperties>
</file>